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7"/>
  </p:notesMasterIdLst>
  <p:sldIdLst>
    <p:sldId id="354" r:id="rId3"/>
    <p:sldId id="381" r:id="rId4"/>
    <p:sldId id="266" r:id="rId5"/>
    <p:sldId id="373" r:id="rId6"/>
    <p:sldId id="374" r:id="rId7"/>
    <p:sldId id="343" r:id="rId8"/>
    <p:sldId id="375" r:id="rId9"/>
    <p:sldId id="377" r:id="rId10"/>
    <p:sldId id="378" r:id="rId11"/>
    <p:sldId id="379" r:id="rId12"/>
    <p:sldId id="380" r:id="rId13"/>
    <p:sldId id="382" r:id="rId14"/>
    <p:sldId id="383" r:id="rId15"/>
    <p:sldId id="3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Anderson" initials="DA" lastIdx="20" clrIdx="0">
    <p:extLst>
      <p:ext uri="{19B8F6BF-5375-455C-9EA6-DF929625EA0E}">
        <p15:presenceInfo xmlns:p15="http://schemas.microsoft.com/office/powerpoint/2012/main" userId="S::djanderson@dsdmail.net::d1fc2ef7-87af-4d1d-8ef2-94da16515d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6F466-3FEA-22BE-DD03-1660C637B89D}" v="437" dt="2024-07-11T18:39:25.102"/>
    <p1510:client id="{35B392C8-91BD-34DE-0B75-F87BF5E1C66B}" v="24" dt="2024-07-11T19:21:33.267"/>
    <p1510:client id="{65FA2DCD-2032-FC5C-F606-2C95E4F3200B}" v="31" dt="2024-07-11T19:36:29.735"/>
    <p1510:client id="{6CD7FC9A-4830-7272-7B39-E6ECC2E0B543}" v="27" dt="2024-07-11T19:28:17.631"/>
    <p1510:client id="{EFBA3B69-BF48-297D-9FA6-23B8F6EB11CD}" v="248" dt="2024-07-11T19:17:55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d\shared\44\Administration\MBtu%20Graphs\2016-2017%20Mbtu%20GraphUpdateME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9144983420269E-2"/>
          <c:y val="0.17171296296296296"/>
          <c:w val="0.9348731408573927"/>
          <c:h val="0.58264617964421117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B0F0"/>
              </a:solidFill>
            </a:ln>
            <a:effectLst>
              <a:glow rad="139700">
                <a:schemeClr val="accent1">
                  <a:satMod val="175000"/>
                  <a:alpha val="15000"/>
                </a:schemeClr>
              </a:glow>
            </a:effectLst>
          </c:spPr>
          <c:marker>
            <c:symbol val="none"/>
          </c:marker>
          <c:cat>
            <c:strRef>
              <c:f>Sheet1!$B$1:$T$1</c:f>
              <c:strCache>
                <c:ptCount val="19"/>
                <c:pt idx="0">
                  <c:v>FY 05/06</c:v>
                </c:pt>
                <c:pt idx="1">
                  <c:v>FY 06/07</c:v>
                </c:pt>
                <c:pt idx="2">
                  <c:v>FY 07/08</c:v>
                </c:pt>
                <c:pt idx="3">
                  <c:v>FY 08/09</c:v>
                </c:pt>
                <c:pt idx="4">
                  <c:v>FY 09/10</c:v>
                </c:pt>
                <c:pt idx="5">
                  <c:v>FY 10/11</c:v>
                </c:pt>
                <c:pt idx="6">
                  <c:v>FY 11/12</c:v>
                </c:pt>
                <c:pt idx="7">
                  <c:v>FY 12/13</c:v>
                </c:pt>
                <c:pt idx="8">
                  <c:v>FY 13/14</c:v>
                </c:pt>
                <c:pt idx="9">
                  <c:v>FY 14/15</c:v>
                </c:pt>
                <c:pt idx="10">
                  <c:v>FY 15/16</c:v>
                </c:pt>
                <c:pt idx="11">
                  <c:v>FY 16/17</c:v>
                </c:pt>
                <c:pt idx="12">
                  <c:v>FY 17/18</c:v>
                </c:pt>
                <c:pt idx="13">
                  <c:v>FY 18/19</c:v>
                </c:pt>
                <c:pt idx="14">
                  <c:v>FY 19/20</c:v>
                </c:pt>
                <c:pt idx="15">
                  <c:v>FY 20/21</c:v>
                </c:pt>
                <c:pt idx="16">
                  <c:v>FY 21/22</c:v>
                </c:pt>
                <c:pt idx="17">
                  <c:v>FY 22/23</c:v>
                </c:pt>
                <c:pt idx="18">
                  <c:v>FY 23/24</c:v>
                </c:pt>
              </c:strCache>
            </c:strRef>
          </c:cat>
          <c:val>
            <c:numRef>
              <c:f>Sheet1!$B$2:$T$2</c:f>
              <c:numCache>
                <c:formatCode>0%</c:formatCode>
                <c:ptCount val="19"/>
                <c:pt idx="0">
                  <c:v>1</c:v>
                </c:pt>
                <c:pt idx="1">
                  <c:v>1.009169482428264</c:v>
                </c:pt>
                <c:pt idx="2">
                  <c:v>1.0776824908462967</c:v>
                </c:pt>
                <c:pt idx="3">
                  <c:v>1.0888628385255905</c:v>
                </c:pt>
                <c:pt idx="4">
                  <c:v>1.1340084444931033</c:v>
                </c:pt>
                <c:pt idx="5">
                  <c:v>1.1618200934074643</c:v>
                </c:pt>
                <c:pt idx="6">
                  <c:v>1.1737483708070966</c:v>
                </c:pt>
                <c:pt idx="7">
                  <c:v>1.1740743914544236</c:v>
                </c:pt>
                <c:pt idx="8">
                  <c:v>1.1804626240268234</c:v>
                </c:pt>
                <c:pt idx="9">
                  <c:v>1.1843915005470496</c:v>
                </c:pt>
                <c:pt idx="10">
                  <c:v>1.223064030892095</c:v>
                </c:pt>
                <c:pt idx="11">
                  <c:v>1.2594022242716181</c:v>
                </c:pt>
                <c:pt idx="12">
                  <c:v>1.3052509715682321</c:v>
                </c:pt>
                <c:pt idx="13">
                  <c:v>1.3146113812035867</c:v>
                </c:pt>
                <c:pt idx="14">
                  <c:v>1.3483076663888733</c:v>
                </c:pt>
                <c:pt idx="15">
                  <c:v>1.3589898797656244</c:v>
                </c:pt>
                <c:pt idx="16">
                  <c:v>1.3684846545746912</c:v>
                </c:pt>
                <c:pt idx="17">
                  <c:v>1.3810216414107881</c:v>
                </c:pt>
                <c:pt idx="18">
                  <c:v>1.3927981966178817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06-4956-A443-E80FEAF056B3}"/>
            </c:ext>
          </c:extLst>
        </c:ser>
        <c:ser>
          <c:idx val="1"/>
          <c:order val="1"/>
          <c:spPr>
            <a:ln w="22225" cap="rnd">
              <a:solidFill>
                <a:srgbClr val="00B050"/>
              </a:solidFill>
            </a:ln>
            <a:effectLst>
              <a:glow rad="139700">
                <a:schemeClr val="accent6"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Sheet1!$B$1:$T$1</c:f>
              <c:strCache>
                <c:ptCount val="19"/>
                <c:pt idx="0">
                  <c:v>FY 05/06</c:v>
                </c:pt>
                <c:pt idx="1">
                  <c:v>FY 06/07</c:v>
                </c:pt>
                <c:pt idx="2">
                  <c:v>FY 07/08</c:v>
                </c:pt>
                <c:pt idx="3">
                  <c:v>FY 08/09</c:v>
                </c:pt>
                <c:pt idx="4">
                  <c:v>FY 09/10</c:v>
                </c:pt>
                <c:pt idx="5">
                  <c:v>FY 10/11</c:v>
                </c:pt>
                <c:pt idx="6">
                  <c:v>FY 11/12</c:v>
                </c:pt>
                <c:pt idx="7">
                  <c:v>FY 12/13</c:v>
                </c:pt>
                <c:pt idx="8">
                  <c:v>FY 13/14</c:v>
                </c:pt>
                <c:pt idx="9">
                  <c:v>FY 14/15</c:v>
                </c:pt>
                <c:pt idx="10">
                  <c:v>FY 15/16</c:v>
                </c:pt>
                <c:pt idx="11">
                  <c:v>FY 16/17</c:v>
                </c:pt>
                <c:pt idx="12">
                  <c:v>FY 17/18</c:v>
                </c:pt>
                <c:pt idx="13">
                  <c:v>FY 18/19</c:v>
                </c:pt>
                <c:pt idx="14">
                  <c:v>FY 19/20</c:v>
                </c:pt>
                <c:pt idx="15">
                  <c:v>FY 20/21</c:v>
                </c:pt>
                <c:pt idx="16">
                  <c:v>FY 21/22</c:v>
                </c:pt>
                <c:pt idx="17">
                  <c:v>FY 22/23</c:v>
                </c:pt>
                <c:pt idx="18">
                  <c:v>FY 23/24</c:v>
                </c:pt>
              </c:strCache>
            </c:strRef>
          </c:cat>
          <c:val>
            <c:numRef>
              <c:f>Sheet1!$B$3:$T$3</c:f>
              <c:numCache>
                <c:formatCode>0%</c:formatCode>
                <c:ptCount val="19"/>
                <c:pt idx="0">
                  <c:v>1</c:v>
                </c:pt>
                <c:pt idx="1">
                  <c:v>1.013771980954888</c:v>
                </c:pt>
                <c:pt idx="2">
                  <c:v>1.0511351647226697</c:v>
                </c:pt>
                <c:pt idx="3">
                  <c:v>0.96133106864471762</c:v>
                </c:pt>
                <c:pt idx="4">
                  <c:v>0.98302319216635015</c:v>
                </c:pt>
                <c:pt idx="5">
                  <c:v>0.97686842033790655</c:v>
                </c:pt>
                <c:pt idx="6">
                  <c:v>0.91994409311129355</c:v>
                </c:pt>
                <c:pt idx="7">
                  <c:v>0.9692303192500622</c:v>
                </c:pt>
                <c:pt idx="8">
                  <c:v>0.92598395915203702</c:v>
                </c:pt>
                <c:pt idx="9">
                  <c:v>0.78472505134199511</c:v>
                </c:pt>
                <c:pt idx="10">
                  <c:v>0.83873286075716647</c:v>
                </c:pt>
                <c:pt idx="11">
                  <c:v>0.84173294641420815</c:v>
                </c:pt>
                <c:pt idx="12">
                  <c:v>0.83062677973396182</c:v>
                </c:pt>
                <c:pt idx="13">
                  <c:v>0.90263510309138351</c:v>
                </c:pt>
                <c:pt idx="14">
                  <c:v>0.83823145368356622</c:v>
                </c:pt>
                <c:pt idx="15">
                  <c:v>0.8717296245923456</c:v>
                </c:pt>
                <c:pt idx="16">
                  <c:v>0.90254735685350351</c:v>
                </c:pt>
                <c:pt idx="17">
                  <c:v>0.93786730679636399</c:v>
                </c:pt>
                <c:pt idx="18">
                  <c:v>0.83037816539330167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06-4956-A443-E80FEAF056B3}"/>
            </c:ext>
          </c:extLst>
        </c:ser>
        <c:ser>
          <c:idx val="2"/>
          <c:order val="2"/>
          <c:spPr>
            <a:ln w="22225" cap="rnd">
              <a:solidFill>
                <a:srgbClr val="FF0000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Sheet1!$B$1:$T$1</c:f>
              <c:strCache>
                <c:ptCount val="19"/>
                <c:pt idx="0">
                  <c:v>FY 05/06</c:v>
                </c:pt>
                <c:pt idx="1">
                  <c:v>FY 06/07</c:v>
                </c:pt>
                <c:pt idx="2">
                  <c:v>FY 07/08</c:v>
                </c:pt>
                <c:pt idx="3">
                  <c:v>FY 08/09</c:v>
                </c:pt>
                <c:pt idx="4">
                  <c:v>FY 09/10</c:v>
                </c:pt>
                <c:pt idx="5">
                  <c:v>FY 10/11</c:v>
                </c:pt>
                <c:pt idx="6">
                  <c:v>FY 11/12</c:v>
                </c:pt>
                <c:pt idx="7">
                  <c:v>FY 12/13</c:v>
                </c:pt>
                <c:pt idx="8">
                  <c:v>FY 13/14</c:v>
                </c:pt>
                <c:pt idx="9">
                  <c:v>FY 14/15</c:v>
                </c:pt>
                <c:pt idx="10">
                  <c:v>FY 15/16</c:v>
                </c:pt>
                <c:pt idx="11">
                  <c:v>FY 16/17</c:v>
                </c:pt>
                <c:pt idx="12">
                  <c:v>FY 17/18</c:v>
                </c:pt>
                <c:pt idx="13">
                  <c:v>FY 18/19</c:v>
                </c:pt>
                <c:pt idx="14">
                  <c:v>FY 19/20</c:v>
                </c:pt>
                <c:pt idx="15">
                  <c:v>FY 20/21</c:v>
                </c:pt>
                <c:pt idx="16">
                  <c:v>FY 21/22</c:v>
                </c:pt>
                <c:pt idx="17">
                  <c:v>FY 22/23</c:v>
                </c:pt>
                <c:pt idx="18">
                  <c:v>FY 23/24</c:v>
                </c:pt>
              </c:strCache>
            </c:strRef>
          </c:cat>
          <c:val>
            <c:numRef>
              <c:f>Sheet1!$B$4:$T$4</c:f>
              <c:numCache>
                <c:formatCode>0%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0.97993084059577384</c:v>
                </c:pt>
                <c:pt idx="3">
                  <c:v>0.98934926858955585</c:v>
                </c:pt>
                <c:pt idx="4">
                  <c:v>0.98061491399338041</c:v>
                </c:pt>
                <c:pt idx="5">
                  <c:v>1.0448000084364426</c:v>
                </c:pt>
                <c:pt idx="6">
                  <c:v>1.030543391552651</c:v>
                </c:pt>
                <c:pt idx="7">
                  <c:v>1.0746231109410256</c:v>
                </c:pt>
                <c:pt idx="8">
                  <c:v>1.1450524218071498</c:v>
                </c:pt>
                <c:pt idx="9">
                  <c:v>1.1011744555060208</c:v>
                </c:pt>
                <c:pt idx="10">
                  <c:v>1.123115034365322</c:v>
                </c:pt>
                <c:pt idx="11">
                  <c:v>1.1219983157641176</c:v>
                </c:pt>
                <c:pt idx="12">
                  <c:v>1.1241548814325968</c:v>
                </c:pt>
                <c:pt idx="13">
                  <c:v>1.1167646686219417</c:v>
                </c:pt>
                <c:pt idx="14">
                  <c:v>1.0671303564993702</c:v>
                </c:pt>
                <c:pt idx="15">
                  <c:v>1.1382021135786626</c:v>
                </c:pt>
                <c:pt idx="16">
                  <c:v>1.2203152038157143</c:v>
                </c:pt>
                <c:pt idx="17">
                  <c:v>1.4234139591767752</c:v>
                </c:pt>
                <c:pt idx="18">
                  <c:v>1.3765334240620943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06-4956-A443-E80FEAF05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742696"/>
        <c:axId val="223744104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spPr>
                  <a:ln w="22225" cap="rnd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  <a:effectLst>
                    <a:glow rad="25400">
                      <a:schemeClr val="bg2">
                        <a:lumMod val="75000"/>
                        <a:alpha val="14000"/>
                      </a:schemeClr>
                    </a:glow>
                    <a:softEdge rad="0"/>
                  </a:effectLst>
                </c:spPr>
                <c:marker>
                  <c:symbol val="circle"/>
                  <c:size val="4"/>
                  <c:spPr>
                    <a:solidFill>
                      <a:schemeClr val="bg2">
                        <a:lumMod val="10000"/>
                      </a:schemeClr>
                    </a:solidFill>
                    <a:ln w="9525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ln>
                    <a:effectLst>
                      <a:glow rad="25400">
                        <a:schemeClr val="bg2">
                          <a:lumMod val="75000"/>
                          <a:alpha val="14000"/>
                        </a:schemeClr>
                      </a:glow>
                      <a:softEdge rad="0"/>
                    </a:effectLst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Sheet1!$B$1:$T$1</c15:sqref>
                        </c15:formulaRef>
                      </c:ext>
                    </c:extLst>
                    <c:strCache>
                      <c:ptCount val="19"/>
                      <c:pt idx="0">
                        <c:v>FY 05/06</c:v>
                      </c:pt>
                      <c:pt idx="1">
                        <c:v>FY 06/07</c:v>
                      </c:pt>
                      <c:pt idx="2">
                        <c:v>FY 07/08</c:v>
                      </c:pt>
                      <c:pt idx="3">
                        <c:v>FY 08/09</c:v>
                      </c:pt>
                      <c:pt idx="4">
                        <c:v>FY 09/10</c:v>
                      </c:pt>
                      <c:pt idx="5">
                        <c:v>FY 10/11</c:v>
                      </c:pt>
                      <c:pt idx="6">
                        <c:v>FY 11/12</c:v>
                      </c:pt>
                      <c:pt idx="7">
                        <c:v>FY 12/13</c:v>
                      </c:pt>
                      <c:pt idx="8">
                        <c:v>FY 13/14</c:v>
                      </c:pt>
                      <c:pt idx="9">
                        <c:v>FY 14/15</c:v>
                      </c:pt>
                      <c:pt idx="10">
                        <c:v>FY 15/16</c:v>
                      </c:pt>
                      <c:pt idx="11">
                        <c:v>FY 16/17</c:v>
                      </c:pt>
                      <c:pt idx="12">
                        <c:v>FY 17/18</c:v>
                      </c:pt>
                      <c:pt idx="13">
                        <c:v>FY 18/19</c:v>
                      </c:pt>
                      <c:pt idx="14">
                        <c:v>FY 19/20</c:v>
                      </c:pt>
                      <c:pt idx="15">
                        <c:v>FY 20/21</c:v>
                      </c:pt>
                      <c:pt idx="16">
                        <c:v>FY 21/22</c:v>
                      </c:pt>
                      <c:pt idx="17">
                        <c:v>FY 22/23</c:v>
                      </c:pt>
                      <c:pt idx="18">
                        <c:v>FY 23/24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Sheet1!$C$5:$P$5</c15:sqref>
                        </c15:formulaRef>
                      </c:ext>
                    </c:extLst>
                    <c:numCache>
                      <c:formatCode>0%</c:formatCode>
                      <c:ptCount val="14"/>
                      <c:pt idx="0">
                        <c:v>1.08</c:v>
                      </c:pt>
                      <c:pt idx="1">
                        <c:v>1.18</c:v>
                      </c:pt>
                      <c:pt idx="2">
                        <c:v>1.03</c:v>
                      </c:pt>
                      <c:pt idx="3">
                        <c:v>1.1499999999999999</c:v>
                      </c:pt>
                      <c:pt idx="4">
                        <c:v>1.1000000000000001</c:v>
                      </c:pt>
                      <c:pt idx="5">
                        <c:v>0.96</c:v>
                      </c:pt>
                      <c:pt idx="6">
                        <c:v>1.04</c:v>
                      </c:pt>
                      <c:pt idx="7">
                        <c:v>0.97</c:v>
                      </c:pt>
                      <c:pt idx="8">
                        <c:v>0.83</c:v>
                      </c:pt>
                      <c:pt idx="9">
                        <c:v>0.92659492697924672</c:v>
                      </c:pt>
                      <c:pt idx="10">
                        <c:v>0.9192928516525749</c:v>
                      </c:pt>
                      <c:pt idx="11">
                        <c:v>0.86202920830130669</c:v>
                      </c:pt>
                      <c:pt idx="12">
                        <c:v>1.0367025365103766</c:v>
                      </c:pt>
                      <c:pt idx="13">
                        <c:v>0.9938508839354343</c:v>
                      </c:pt>
                    </c:numCache>
                  </c:numRef>
                </c:val>
                <c:smooth val="0"/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 </c15:sqref>
                              </c15:formulaRef>
                            </c:ext>
                          </c:extLst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3-7806-4956-A443-E80FEAF056B3}"/>
                  </c:ext>
                </c:extLst>
              </c15:ser>
            </c15:filteredLineSeries>
            <c15:filteredLineSeries>
              <c15:ser>
                <c:idx val="4"/>
                <c:order val="4"/>
                <c:spPr>
                  <a:ln w="22225" cap="rnd">
                    <a:solidFill>
                      <a:schemeClr val="accent5"/>
                    </a:solidFill>
                  </a:ln>
                  <a:effectLst>
                    <a:glow rad="12700">
                      <a:schemeClr val="accent5">
                        <a:satMod val="175000"/>
                        <a:alpha val="14000"/>
                      </a:schemeClr>
                    </a:glow>
                  </a:effectLst>
                </c:spPr>
                <c:marker>
                  <c:symbol val="circle"/>
                  <c:size val="4"/>
                  <c:spPr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glow rad="12700">
                        <a:schemeClr val="accent5">
                          <a:satMod val="175000"/>
                          <a:alpha val="14000"/>
                        </a:schemeClr>
                      </a:glow>
                    </a:effectLst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Sheet1!$B$1:$T$1</c15:sqref>
                        </c15:formulaRef>
                      </c:ext>
                    </c:extLst>
                    <c:strCache>
                      <c:ptCount val="19"/>
                      <c:pt idx="0">
                        <c:v>FY 05/06</c:v>
                      </c:pt>
                      <c:pt idx="1">
                        <c:v>FY 06/07</c:v>
                      </c:pt>
                      <c:pt idx="2">
                        <c:v>FY 07/08</c:v>
                      </c:pt>
                      <c:pt idx="3">
                        <c:v>FY 08/09</c:v>
                      </c:pt>
                      <c:pt idx="4">
                        <c:v>FY 09/10</c:v>
                      </c:pt>
                      <c:pt idx="5">
                        <c:v>FY 10/11</c:v>
                      </c:pt>
                      <c:pt idx="6">
                        <c:v>FY 11/12</c:v>
                      </c:pt>
                      <c:pt idx="7">
                        <c:v>FY 12/13</c:v>
                      </c:pt>
                      <c:pt idx="8">
                        <c:v>FY 13/14</c:v>
                      </c:pt>
                      <c:pt idx="9">
                        <c:v>FY 14/15</c:v>
                      </c:pt>
                      <c:pt idx="10">
                        <c:v>FY 15/16</c:v>
                      </c:pt>
                      <c:pt idx="11">
                        <c:v>FY 16/17</c:v>
                      </c:pt>
                      <c:pt idx="12">
                        <c:v>FY 17/18</c:v>
                      </c:pt>
                      <c:pt idx="13">
                        <c:v>FY 18/19</c:v>
                      </c:pt>
                      <c:pt idx="14">
                        <c:v>FY 19/20</c:v>
                      </c:pt>
                      <c:pt idx="15">
                        <c:v>FY 20/21</c:v>
                      </c:pt>
                      <c:pt idx="16">
                        <c:v>FY 21/22</c:v>
                      </c:pt>
                      <c:pt idx="17">
                        <c:v>FY 22/23</c:v>
                      </c:pt>
                      <c:pt idx="18">
                        <c:v>FY 23/24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Sheet1!$C$6:$P$6</c15:sqref>
                        </c15:formulaRef>
                      </c:ext>
                    </c:extLst>
                    <c:numCache>
                      <c:formatCode>0%</c:formatCode>
                      <c:ptCount val="14"/>
                      <c:pt idx="0">
                        <c:v>1.05</c:v>
                      </c:pt>
                      <c:pt idx="1">
                        <c:v>1.1000000000000001</c:v>
                      </c:pt>
                      <c:pt idx="2">
                        <c:v>0.86</c:v>
                      </c:pt>
                      <c:pt idx="3">
                        <c:v>0.85</c:v>
                      </c:pt>
                      <c:pt idx="4">
                        <c:v>0.8</c:v>
                      </c:pt>
                      <c:pt idx="5">
                        <c:v>1.04</c:v>
                      </c:pt>
                      <c:pt idx="6">
                        <c:v>1.18</c:v>
                      </c:pt>
                      <c:pt idx="7">
                        <c:v>1.18</c:v>
                      </c:pt>
                      <c:pt idx="8">
                        <c:v>1.03</c:v>
                      </c:pt>
                      <c:pt idx="9">
                        <c:v>1.0613586559532506</c:v>
                      </c:pt>
                      <c:pt idx="10">
                        <c:v>1.1731190650109569</c:v>
                      </c:pt>
                      <c:pt idx="11">
                        <c:v>1.2695398100803506</c:v>
                      </c:pt>
                      <c:pt idx="12">
                        <c:v>1.0233747260774289</c:v>
                      </c:pt>
                      <c:pt idx="13">
                        <c:v>1.1307523739956173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 </c15:sqref>
                              </c15:formulaRef>
                            </c:ext>
                          </c:extLst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4-7806-4956-A443-E80FEAF056B3}"/>
                  </c:ext>
                </c:extLst>
              </c15:ser>
            </c15:filteredLineSeries>
          </c:ext>
        </c:extLst>
      </c:lineChart>
      <c:catAx>
        <c:axId val="22374269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744104"/>
        <c:crosses val="autoZero"/>
        <c:auto val="1"/>
        <c:lblAlgn val="ctr"/>
        <c:lblOffset val="100"/>
        <c:noMultiLvlLbl val="0"/>
      </c:catAx>
      <c:valAx>
        <c:axId val="223744104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742696"/>
        <c:crosses val="autoZero"/>
        <c:crossBetween val="between"/>
      </c:valAx>
      <c:spPr>
        <a:noFill/>
        <a:ln>
          <a:noFill/>
        </a:ln>
        <a:effectLst>
          <a:glow rad="127000">
            <a:srgbClr val="FF0000"/>
          </a:glow>
        </a:effectLst>
      </c:spPr>
    </c:plotArea>
    <c:legend>
      <c:legendPos val="t"/>
      <c:layout>
        <c:manualLayout>
          <c:xMode val="edge"/>
          <c:yMode val="edge"/>
          <c:x val="7.933380776382544E-2"/>
          <c:y val="4.8721065633285619E-2"/>
          <c:w val="0.84133238447234915"/>
          <c:h val="7.4442463490530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/>
    </a:solidFill>
    <a:ln w="12700" cap="flat" cmpd="sng" algn="ctr">
      <a:solidFill>
        <a:schemeClr val="dk1">
          <a:shade val="50000"/>
        </a:schemeClr>
      </a:solidFill>
      <a:prstDash val="solid"/>
      <a:miter lim="800000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B3E4F-0555-47CB-9AD6-E6ABDED62F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2C3F5F-5494-4B30-A5D1-72284E1F2BD2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Thermal Displacement Air Distribution</a:t>
          </a:r>
        </a:p>
      </dgm:t>
    </dgm:pt>
    <dgm:pt modelId="{7D377E65-ECFF-43C0-A7E7-1384A306B99E}" type="parTrans" cxnId="{ABCDC4F1-3E30-4D76-BC8A-6CBE5217F537}">
      <dgm:prSet/>
      <dgm:spPr/>
      <dgm:t>
        <a:bodyPr/>
        <a:lstStyle/>
        <a:p>
          <a:endParaRPr lang="en-US"/>
        </a:p>
      </dgm:t>
    </dgm:pt>
    <dgm:pt modelId="{292C012C-D946-4A0C-A605-B05F1D2E10D7}" type="sibTrans" cxnId="{ABCDC4F1-3E30-4D76-BC8A-6CBE5217F537}">
      <dgm:prSet/>
      <dgm:spPr/>
      <dgm:t>
        <a:bodyPr/>
        <a:lstStyle/>
        <a:p>
          <a:endParaRPr lang="en-US"/>
        </a:p>
      </dgm:t>
    </dgm:pt>
    <dgm:pt modelId="{0995E250-74D2-4476-B043-D52D82FF8201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Improved Envelope</a:t>
          </a:r>
        </a:p>
      </dgm:t>
    </dgm:pt>
    <dgm:pt modelId="{B9491CEA-EBA4-4CFD-89A6-039026446660}" type="parTrans" cxnId="{68F70A33-840C-4217-9B0C-AD14A422CF68}">
      <dgm:prSet/>
      <dgm:spPr/>
      <dgm:t>
        <a:bodyPr/>
        <a:lstStyle/>
        <a:p>
          <a:endParaRPr lang="en-US"/>
        </a:p>
      </dgm:t>
    </dgm:pt>
    <dgm:pt modelId="{A50DF055-4BC4-465E-8EE7-DB13E72103E8}" type="sibTrans" cxnId="{68F70A33-840C-4217-9B0C-AD14A422CF68}">
      <dgm:prSet/>
      <dgm:spPr/>
      <dgm:t>
        <a:bodyPr/>
        <a:lstStyle/>
        <a:p>
          <a:endParaRPr lang="en-US"/>
        </a:p>
      </dgm:t>
    </dgm:pt>
    <dgm:pt modelId="{7DBE1995-F232-47C3-81D4-1D501957F4F0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Ground Source Heat</a:t>
          </a:r>
        </a:p>
      </dgm:t>
    </dgm:pt>
    <dgm:pt modelId="{18E74D6B-47C5-40B8-957C-7183D21289FC}" type="parTrans" cxnId="{03D4A305-F913-4DD1-A23B-1F8FB41FFE1A}">
      <dgm:prSet/>
      <dgm:spPr/>
      <dgm:t>
        <a:bodyPr/>
        <a:lstStyle/>
        <a:p>
          <a:endParaRPr lang="en-US"/>
        </a:p>
      </dgm:t>
    </dgm:pt>
    <dgm:pt modelId="{9D0C5C22-D919-4E09-B414-EC0E96430445}" type="sibTrans" cxnId="{03D4A305-F913-4DD1-A23B-1F8FB41FFE1A}">
      <dgm:prSet/>
      <dgm:spPr/>
      <dgm:t>
        <a:bodyPr/>
        <a:lstStyle/>
        <a:p>
          <a:endParaRPr lang="en-US"/>
        </a:p>
      </dgm:t>
    </dgm:pt>
    <dgm:pt modelId="{0B3C6EEF-2EE0-44F4-B526-252F0B4A48A7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Heat Recovery of Ventilation Air</a:t>
          </a:r>
        </a:p>
      </dgm:t>
    </dgm:pt>
    <dgm:pt modelId="{18EF47CF-7E68-49DA-B438-3725E5AEA312}" type="parTrans" cxnId="{DD65D63B-E667-40FC-A796-E76C0C01AB4E}">
      <dgm:prSet/>
      <dgm:spPr/>
      <dgm:t>
        <a:bodyPr/>
        <a:lstStyle/>
        <a:p>
          <a:endParaRPr lang="en-US"/>
        </a:p>
      </dgm:t>
    </dgm:pt>
    <dgm:pt modelId="{812F2887-7350-4312-A498-8AD2367332EC}" type="sibTrans" cxnId="{DD65D63B-E667-40FC-A796-E76C0C01AB4E}">
      <dgm:prSet/>
      <dgm:spPr/>
      <dgm:t>
        <a:bodyPr/>
        <a:lstStyle/>
        <a:p>
          <a:endParaRPr lang="en-US"/>
        </a:p>
      </dgm:t>
    </dgm:pt>
    <dgm:pt modelId="{29D6AD2C-6A08-4EC0-9329-B3DD6237666A}">
      <dgm:prSet/>
      <dgm:spPr>
        <a:solidFill>
          <a:schemeClr val="tx2"/>
        </a:solidFill>
      </dgm:spPr>
      <dgm:t>
        <a:bodyPr/>
        <a:lstStyle/>
        <a:p>
          <a:r>
            <a:rPr lang="en-US"/>
            <a:t>Economizer Cooling</a:t>
          </a:r>
        </a:p>
      </dgm:t>
    </dgm:pt>
    <dgm:pt modelId="{3BAD5F85-311E-4828-8C43-DDB133A60A41}" type="parTrans" cxnId="{5D4FAEC7-C0B4-4FC2-9089-51AACF6F5CCD}">
      <dgm:prSet/>
      <dgm:spPr/>
      <dgm:t>
        <a:bodyPr/>
        <a:lstStyle/>
        <a:p>
          <a:endParaRPr lang="en-US"/>
        </a:p>
      </dgm:t>
    </dgm:pt>
    <dgm:pt modelId="{276F5A8F-9AC3-411D-8C6D-0519B1813AC0}" type="sibTrans" cxnId="{5D4FAEC7-C0B4-4FC2-9089-51AACF6F5CCD}">
      <dgm:prSet/>
      <dgm:spPr/>
      <dgm:t>
        <a:bodyPr/>
        <a:lstStyle/>
        <a:p>
          <a:endParaRPr lang="en-US"/>
        </a:p>
      </dgm:t>
    </dgm:pt>
    <dgm:pt modelId="{CA2A695A-DDCF-4E1A-A2B7-4D4F6760519D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Ground Loop Free Cooling</a:t>
          </a:r>
        </a:p>
      </dgm:t>
    </dgm:pt>
    <dgm:pt modelId="{E0E161F7-0CE8-4DB4-9C16-39A3A0DB43AE}" type="parTrans" cxnId="{482B1C1D-41A1-48DA-8CE5-573C75A4E68E}">
      <dgm:prSet/>
      <dgm:spPr/>
      <dgm:t>
        <a:bodyPr/>
        <a:lstStyle/>
        <a:p>
          <a:endParaRPr lang="en-US"/>
        </a:p>
      </dgm:t>
    </dgm:pt>
    <dgm:pt modelId="{182E369E-2315-4C7B-B8F2-4D97BCA2717C}" type="sibTrans" cxnId="{482B1C1D-41A1-48DA-8CE5-573C75A4E68E}">
      <dgm:prSet/>
      <dgm:spPr/>
      <dgm:t>
        <a:bodyPr/>
        <a:lstStyle/>
        <a:p>
          <a:endParaRPr lang="en-US"/>
        </a:p>
      </dgm:t>
    </dgm:pt>
    <dgm:pt modelId="{DB8776D7-1503-4B7C-B192-9FE7506B3406}">
      <dgm:prSet/>
      <dgm:spPr>
        <a:solidFill>
          <a:schemeClr val="tx2"/>
        </a:solidFill>
      </dgm:spPr>
      <dgm:t>
        <a:bodyPr/>
        <a:lstStyle/>
        <a:p>
          <a:r>
            <a:rPr lang="en-US"/>
            <a:t>IDEC Cooling</a:t>
          </a:r>
        </a:p>
      </dgm:t>
    </dgm:pt>
    <dgm:pt modelId="{3C3959B0-6B84-4AA5-94A0-6581DBBBF047}" type="parTrans" cxnId="{2F0FCF05-5FD7-4B12-9843-534943156642}">
      <dgm:prSet/>
      <dgm:spPr/>
      <dgm:t>
        <a:bodyPr/>
        <a:lstStyle/>
        <a:p>
          <a:endParaRPr lang="en-US"/>
        </a:p>
      </dgm:t>
    </dgm:pt>
    <dgm:pt modelId="{6189893C-13DE-4146-AB19-DD1623772533}" type="sibTrans" cxnId="{2F0FCF05-5FD7-4B12-9843-534943156642}">
      <dgm:prSet/>
      <dgm:spPr/>
      <dgm:t>
        <a:bodyPr/>
        <a:lstStyle/>
        <a:p>
          <a:endParaRPr lang="en-US"/>
        </a:p>
      </dgm:t>
    </dgm:pt>
    <dgm:pt modelId="{4E5E28B6-846A-416A-9C6D-FB2D83F42F1E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Demand-Limiting Boiler</a:t>
          </a:r>
        </a:p>
      </dgm:t>
    </dgm:pt>
    <dgm:pt modelId="{6C6A0062-61CA-44E1-B8B3-70E5721F0870}" type="parTrans" cxnId="{45E1EC12-0672-46C1-8BBE-7C33AF4324D7}">
      <dgm:prSet/>
      <dgm:spPr/>
      <dgm:t>
        <a:bodyPr/>
        <a:lstStyle/>
        <a:p>
          <a:endParaRPr lang="en-US"/>
        </a:p>
      </dgm:t>
    </dgm:pt>
    <dgm:pt modelId="{26353046-809A-4023-8D8C-DB310F8B1B3B}" type="sibTrans" cxnId="{45E1EC12-0672-46C1-8BBE-7C33AF4324D7}">
      <dgm:prSet/>
      <dgm:spPr/>
      <dgm:t>
        <a:bodyPr/>
        <a:lstStyle/>
        <a:p>
          <a:endParaRPr lang="en-US"/>
        </a:p>
      </dgm:t>
    </dgm:pt>
    <dgm:pt modelId="{B1AB193A-6FD6-49D4-9043-EF41E39C42B4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Demand-Control Ventilation</a:t>
          </a:r>
        </a:p>
      </dgm:t>
    </dgm:pt>
    <dgm:pt modelId="{5C004797-18A4-4245-8C1C-489CA1968456}" type="parTrans" cxnId="{2417831D-40D6-45B4-9D12-CFA4809DF0BB}">
      <dgm:prSet/>
      <dgm:spPr/>
      <dgm:t>
        <a:bodyPr/>
        <a:lstStyle/>
        <a:p>
          <a:endParaRPr lang="en-US"/>
        </a:p>
      </dgm:t>
    </dgm:pt>
    <dgm:pt modelId="{90BC1BD6-940C-4ED6-86B8-0B9D097392E6}" type="sibTrans" cxnId="{2417831D-40D6-45B4-9D12-CFA4809DF0BB}">
      <dgm:prSet/>
      <dgm:spPr/>
      <dgm:t>
        <a:bodyPr/>
        <a:lstStyle/>
        <a:p>
          <a:endParaRPr lang="en-US"/>
        </a:p>
      </dgm:t>
    </dgm:pt>
    <dgm:pt modelId="{68D0FE49-E337-4C7C-94ED-5293E9363925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LED Lighting .6 W/SF</a:t>
          </a:r>
        </a:p>
      </dgm:t>
    </dgm:pt>
    <dgm:pt modelId="{F7E0E2FF-780B-4429-B3D3-0829126B507F}" type="parTrans" cxnId="{AF489F0D-EE59-445D-9127-DA578DF3034C}">
      <dgm:prSet/>
      <dgm:spPr/>
      <dgm:t>
        <a:bodyPr/>
        <a:lstStyle/>
        <a:p>
          <a:endParaRPr lang="en-US"/>
        </a:p>
      </dgm:t>
    </dgm:pt>
    <dgm:pt modelId="{D31022F1-E526-402E-B9FF-2438DCCF3BE2}" type="sibTrans" cxnId="{AF489F0D-EE59-445D-9127-DA578DF3034C}">
      <dgm:prSet/>
      <dgm:spPr/>
      <dgm:t>
        <a:bodyPr/>
        <a:lstStyle/>
        <a:p>
          <a:endParaRPr lang="en-US"/>
        </a:p>
      </dgm:t>
    </dgm:pt>
    <dgm:pt modelId="{1D8217FF-82C9-4812-A9FB-067F7FBCCD1A}">
      <dgm:prSet/>
      <dgm:spPr>
        <a:solidFill>
          <a:schemeClr val="tx2"/>
        </a:solidFill>
      </dgm:spPr>
      <dgm:t>
        <a:bodyPr/>
        <a:lstStyle/>
        <a:p>
          <a:r>
            <a:rPr lang="en-US"/>
            <a:t>Natural Light</a:t>
          </a:r>
        </a:p>
      </dgm:t>
    </dgm:pt>
    <dgm:pt modelId="{E3148DA7-AC6B-4ECC-9A61-D067B7922ABE}" type="parTrans" cxnId="{BB666B43-F275-42BC-96DA-1B7312F2BA75}">
      <dgm:prSet/>
      <dgm:spPr/>
      <dgm:t>
        <a:bodyPr/>
        <a:lstStyle/>
        <a:p>
          <a:endParaRPr lang="en-US"/>
        </a:p>
      </dgm:t>
    </dgm:pt>
    <dgm:pt modelId="{A17E7A63-A56F-4510-A535-876AF9B589EC}" type="sibTrans" cxnId="{BB666B43-F275-42BC-96DA-1B7312F2BA75}">
      <dgm:prSet/>
      <dgm:spPr/>
      <dgm:t>
        <a:bodyPr/>
        <a:lstStyle/>
        <a:p>
          <a:endParaRPr lang="en-US"/>
        </a:p>
      </dgm:t>
    </dgm:pt>
    <dgm:pt modelId="{61E78999-A61C-4C91-AFF2-13959339D037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Lighting Controls</a:t>
          </a:r>
        </a:p>
      </dgm:t>
    </dgm:pt>
    <dgm:pt modelId="{4334D269-43A4-4079-B115-B637B3AC45EB}" type="parTrans" cxnId="{E0E5E7BB-1F5D-45C4-A5C8-15838F5F9AF3}">
      <dgm:prSet/>
      <dgm:spPr/>
      <dgm:t>
        <a:bodyPr/>
        <a:lstStyle/>
        <a:p>
          <a:endParaRPr lang="en-US"/>
        </a:p>
      </dgm:t>
    </dgm:pt>
    <dgm:pt modelId="{79A0B4EB-CC68-4592-9DC9-35DF8CEA6046}" type="sibTrans" cxnId="{E0E5E7BB-1F5D-45C4-A5C8-15838F5F9AF3}">
      <dgm:prSet/>
      <dgm:spPr/>
      <dgm:t>
        <a:bodyPr/>
        <a:lstStyle/>
        <a:p>
          <a:endParaRPr lang="en-US"/>
        </a:p>
      </dgm:t>
    </dgm:pt>
    <dgm:pt modelId="{FAAD7120-1F59-46DB-854A-1153DD8DCED8}">
      <dgm:prSet/>
      <dgm:spPr>
        <a:solidFill>
          <a:schemeClr val="tx2"/>
        </a:solidFill>
      </dgm:spPr>
      <dgm:t>
        <a:bodyPr/>
        <a:lstStyle/>
        <a:p>
          <a:r>
            <a:rPr lang="en-US"/>
            <a:t>Task Tunning</a:t>
          </a:r>
        </a:p>
      </dgm:t>
    </dgm:pt>
    <dgm:pt modelId="{E6478DAE-70AC-4DD1-AEB3-EC058E84726C}" type="parTrans" cxnId="{A7551EF2-4B5F-481B-B63A-AD88FA4091E1}">
      <dgm:prSet/>
      <dgm:spPr/>
      <dgm:t>
        <a:bodyPr/>
        <a:lstStyle/>
        <a:p>
          <a:endParaRPr lang="en-US"/>
        </a:p>
      </dgm:t>
    </dgm:pt>
    <dgm:pt modelId="{7EFAE63B-85CF-480D-9D33-5E705200D1D1}" type="sibTrans" cxnId="{A7551EF2-4B5F-481B-B63A-AD88FA4091E1}">
      <dgm:prSet/>
      <dgm:spPr/>
      <dgm:t>
        <a:bodyPr/>
        <a:lstStyle/>
        <a:p>
          <a:endParaRPr lang="en-US"/>
        </a:p>
      </dgm:t>
    </dgm:pt>
    <dgm:pt modelId="{11430EF1-E3CA-42C1-B300-329320034DD0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Plug Load Switching</a:t>
          </a:r>
        </a:p>
      </dgm:t>
    </dgm:pt>
    <dgm:pt modelId="{8E8557BF-5A88-4F81-AF9F-E7AC65EEC223}" type="parTrans" cxnId="{383C99DC-1B31-438B-96CF-45EA1685BD7A}">
      <dgm:prSet/>
      <dgm:spPr/>
      <dgm:t>
        <a:bodyPr/>
        <a:lstStyle/>
        <a:p>
          <a:endParaRPr lang="en-US"/>
        </a:p>
      </dgm:t>
    </dgm:pt>
    <dgm:pt modelId="{3D6182E4-C72D-4D1D-99B0-94986AB7B7FD}" type="sibTrans" cxnId="{383C99DC-1B31-438B-96CF-45EA1685BD7A}">
      <dgm:prSet/>
      <dgm:spPr/>
      <dgm:t>
        <a:bodyPr/>
        <a:lstStyle/>
        <a:p>
          <a:endParaRPr lang="en-US"/>
        </a:p>
      </dgm:t>
    </dgm:pt>
    <dgm:pt modelId="{A1A03E52-6E75-4D22-B8CD-9DF2F3804485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Commissioning Retro-Commissioning</a:t>
          </a:r>
        </a:p>
      </dgm:t>
    </dgm:pt>
    <dgm:pt modelId="{D89FE5A0-A6B5-42DA-9E48-9F29589ED36D}" type="parTrans" cxnId="{1C89014B-1930-4893-93AC-EE11DAA247CD}">
      <dgm:prSet/>
      <dgm:spPr/>
      <dgm:t>
        <a:bodyPr/>
        <a:lstStyle/>
        <a:p>
          <a:endParaRPr lang="en-US"/>
        </a:p>
      </dgm:t>
    </dgm:pt>
    <dgm:pt modelId="{E9113ED3-3E98-4A3A-9AEF-6C758B0FC43A}" type="sibTrans" cxnId="{1C89014B-1930-4893-93AC-EE11DAA247CD}">
      <dgm:prSet/>
      <dgm:spPr/>
      <dgm:t>
        <a:bodyPr/>
        <a:lstStyle/>
        <a:p>
          <a:endParaRPr lang="en-US"/>
        </a:p>
      </dgm:t>
    </dgm:pt>
    <dgm:pt modelId="{42C69656-79B0-48D5-92CA-276063F34E91}">
      <dgm:prSet/>
      <dgm:spPr>
        <a:solidFill>
          <a:schemeClr val="tx2"/>
        </a:solidFill>
      </dgm:spPr>
      <dgm:t>
        <a:bodyPr/>
        <a:lstStyle/>
        <a:p>
          <a:r>
            <a:rPr lang="en-US"/>
            <a:t>Daylight Controls</a:t>
          </a:r>
          <a:endParaRPr lang="en-US" dirty="0"/>
        </a:p>
      </dgm:t>
    </dgm:pt>
    <dgm:pt modelId="{17BE73F8-F9EF-4D1B-9A79-27911F9866CB}" type="parTrans" cxnId="{058B1C79-C32B-42D1-953A-35E1B4E9CFB1}">
      <dgm:prSet/>
      <dgm:spPr/>
      <dgm:t>
        <a:bodyPr/>
        <a:lstStyle/>
        <a:p>
          <a:endParaRPr lang="en-US"/>
        </a:p>
      </dgm:t>
    </dgm:pt>
    <dgm:pt modelId="{F2E056DF-5357-4790-9D1F-D0E8E505C63E}" type="sibTrans" cxnId="{058B1C79-C32B-42D1-953A-35E1B4E9CFB1}">
      <dgm:prSet/>
      <dgm:spPr/>
      <dgm:t>
        <a:bodyPr/>
        <a:lstStyle/>
        <a:p>
          <a:endParaRPr lang="en-US"/>
        </a:p>
      </dgm:t>
    </dgm:pt>
    <dgm:pt modelId="{C224522B-BBF4-49AB-82A9-5783F1204F03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Photovoltaic Panels</a:t>
          </a:r>
        </a:p>
      </dgm:t>
    </dgm:pt>
    <dgm:pt modelId="{DB26183A-7906-4B3C-953C-DD55C0FAAF82}" type="parTrans" cxnId="{4520012F-44B2-4F51-8F6B-71BBD4E4661C}">
      <dgm:prSet/>
      <dgm:spPr/>
      <dgm:t>
        <a:bodyPr/>
        <a:lstStyle/>
        <a:p>
          <a:endParaRPr lang="en-US"/>
        </a:p>
      </dgm:t>
    </dgm:pt>
    <dgm:pt modelId="{F9A67B8C-538B-4D90-8E05-2EDDB6D901F1}" type="sibTrans" cxnId="{4520012F-44B2-4F51-8F6B-71BBD4E4661C}">
      <dgm:prSet/>
      <dgm:spPr/>
      <dgm:t>
        <a:bodyPr/>
        <a:lstStyle/>
        <a:p>
          <a:endParaRPr lang="en-US"/>
        </a:p>
      </dgm:t>
    </dgm:pt>
    <dgm:pt modelId="{405C5E26-87FA-404A-8E54-EA0314767523}" type="pres">
      <dgm:prSet presAssocID="{6A1B3E4F-0555-47CB-9AD6-E6ABDED62FC5}" presName="diagram" presStyleCnt="0">
        <dgm:presLayoutVars>
          <dgm:dir/>
          <dgm:resizeHandles val="exact"/>
        </dgm:presLayoutVars>
      </dgm:prSet>
      <dgm:spPr/>
    </dgm:pt>
    <dgm:pt modelId="{0D466248-0477-4F20-9E2A-F265D85539C9}" type="pres">
      <dgm:prSet presAssocID="{682C3F5F-5494-4B30-A5D1-72284E1F2BD2}" presName="node" presStyleLbl="node1" presStyleIdx="0" presStyleCnt="17">
        <dgm:presLayoutVars>
          <dgm:bulletEnabled val="1"/>
        </dgm:presLayoutVars>
      </dgm:prSet>
      <dgm:spPr/>
    </dgm:pt>
    <dgm:pt modelId="{954525D0-43ED-4855-B6AF-D8A90122F8CA}" type="pres">
      <dgm:prSet presAssocID="{292C012C-D946-4A0C-A605-B05F1D2E10D7}" presName="sibTrans" presStyleCnt="0"/>
      <dgm:spPr/>
    </dgm:pt>
    <dgm:pt modelId="{0DF38DD2-D8A2-4FF6-AEDD-F99009D65984}" type="pres">
      <dgm:prSet presAssocID="{0995E250-74D2-4476-B043-D52D82FF8201}" presName="node" presStyleLbl="node1" presStyleIdx="1" presStyleCnt="17">
        <dgm:presLayoutVars>
          <dgm:bulletEnabled val="1"/>
        </dgm:presLayoutVars>
      </dgm:prSet>
      <dgm:spPr/>
    </dgm:pt>
    <dgm:pt modelId="{189CB116-D2F8-4F5D-B2EE-23BAC17A7E87}" type="pres">
      <dgm:prSet presAssocID="{A50DF055-4BC4-465E-8EE7-DB13E72103E8}" presName="sibTrans" presStyleCnt="0"/>
      <dgm:spPr/>
    </dgm:pt>
    <dgm:pt modelId="{51E56263-9138-455F-8558-193281699AA5}" type="pres">
      <dgm:prSet presAssocID="{7DBE1995-F232-47C3-81D4-1D501957F4F0}" presName="node" presStyleLbl="node1" presStyleIdx="2" presStyleCnt="17">
        <dgm:presLayoutVars>
          <dgm:bulletEnabled val="1"/>
        </dgm:presLayoutVars>
      </dgm:prSet>
      <dgm:spPr/>
    </dgm:pt>
    <dgm:pt modelId="{86AD330D-9246-4866-9352-DC14E37DC13D}" type="pres">
      <dgm:prSet presAssocID="{9D0C5C22-D919-4E09-B414-EC0E96430445}" presName="sibTrans" presStyleCnt="0"/>
      <dgm:spPr/>
    </dgm:pt>
    <dgm:pt modelId="{079C3088-16E6-4C47-A894-10748233BA6C}" type="pres">
      <dgm:prSet presAssocID="{0B3C6EEF-2EE0-44F4-B526-252F0B4A48A7}" presName="node" presStyleLbl="node1" presStyleIdx="3" presStyleCnt="17">
        <dgm:presLayoutVars>
          <dgm:bulletEnabled val="1"/>
        </dgm:presLayoutVars>
      </dgm:prSet>
      <dgm:spPr/>
    </dgm:pt>
    <dgm:pt modelId="{860F394E-C949-42F3-BF96-DA00F4EE89A6}" type="pres">
      <dgm:prSet presAssocID="{812F2887-7350-4312-A498-8AD2367332EC}" presName="sibTrans" presStyleCnt="0"/>
      <dgm:spPr/>
    </dgm:pt>
    <dgm:pt modelId="{55BB6619-43F7-4751-AB7C-818621DFFD94}" type="pres">
      <dgm:prSet presAssocID="{29D6AD2C-6A08-4EC0-9329-B3DD6237666A}" presName="node" presStyleLbl="node1" presStyleIdx="4" presStyleCnt="17">
        <dgm:presLayoutVars>
          <dgm:bulletEnabled val="1"/>
        </dgm:presLayoutVars>
      </dgm:prSet>
      <dgm:spPr/>
    </dgm:pt>
    <dgm:pt modelId="{FD11BBB7-B056-4D00-8051-0EB3A10430F6}" type="pres">
      <dgm:prSet presAssocID="{276F5A8F-9AC3-411D-8C6D-0519B1813AC0}" presName="sibTrans" presStyleCnt="0"/>
      <dgm:spPr/>
    </dgm:pt>
    <dgm:pt modelId="{6B1515AB-B501-45E6-ADEA-7D45C43808F1}" type="pres">
      <dgm:prSet presAssocID="{CA2A695A-DDCF-4E1A-A2B7-4D4F6760519D}" presName="node" presStyleLbl="node1" presStyleIdx="5" presStyleCnt="17">
        <dgm:presLayoutVars>
          <dgm:bulletEnabled val="1"/>
        </dgm:presLayoutVars>
      </dgm:prSet>
      <dgm:spPr/>
    </dgm:pt>
    <dgm:pt modelId="{64C4B637-92BA-477B-A5FE-ABFD10A956F7}" type="pres">
      <dgm:prSet presAssocID="{182E369E-2315-4C7B-B8F2-4D97BCA2717C}" presName="sibTrans" presStyleCnt="0"/>
      <dgm:spPr/>
    </dgm:pt>
    <dgm:pt modelId="{F61FEAAA-91C9-49A5-9067-905D686BF441}" type="pres">
      <dgm:prSet presAssocID="{DB8776D7-1503-4B7C-B192-9FE7506B3406}" presName="node" presStyleLbl="node1" presStyleIdx="6" presStyleCnt="17">
        <dgm:presLayoutVars>
          <dgm:bulletEnabled val="1"/>
        </dgm:presLayoutVars>
      </dgm:prSet>
      <dgm:spPr/>
    </dgm:pt>
    <dgm:pt modelId="{13B48681-FD2E-4572-AB69-9FE0F316F93D}" type="pres">
      <dgm:prSet presAssocID="{6189893C-13DE-4146-AB19-DD1623772533}" presName="sibTrans" presStyleCnt="0"/>
      <dgm:spPr/>
    </dgm:pt>
    <dgm:pt modelId="{7E875E85-E9F9-45E1-96F7-AFED6D4C97B9}" type="pres">
      <dgm:prSet presAssocID="{4E5E28B6-846A-416A-9C6D-FB2D83F42F1E}" presName="node" presStyleLbl="node1" presStyleIdx="7" presStyleCnt="17">
        <dgm:presLayoutVars>
          <dgm:bulletEnabled val="1"/>
        </dgm:presLayoutVars>
      </dgm:prSet>
      <dgm:spPr/>
    </dgm:pt>
    <dgm:pt modelId="{7AE4A973-F07E-4E6B-9BAB-40A2FB7561EE}" type="pres">
      <dgm:prSet presAssocID="{26353046-809A-4023-8D8C-DB310F8B1B3B}" presName="sibTrans" presStyleCnt="0"/>
      <dgm:spPr/>
    </dgm:pt>
    <dgm:pt modelId="{315D14FE-CE75-4303-825B-1422D6607F90}" type="pres">
      <dgm:prSet presAssocID="{B1AB193A-6FD6-49D4-9043-EF41E39C42B4}" presName="node" presStyleLbl="node1" presStyleIdx="8" presStyleCnt="17">
        <dgm:presLayoutVars>
          <dgm:bulletEnabled val="1"/>
        </dgm:presLayoutVars>
      </dgm:prSet>
      <dgm:spPr/>
    </dgm:pt>
    <dgm:pt modelId="{9E98141B-69ED-4F01-B53C-4AD96FA7CE1E}" type="pres">
      <dgm:prSet presAssocID="{90BC1BD6-940C-4ED6-86B8-0B9D097392E6}" presName="sibTrans" presStyleCnt="0"/>
      <dgm:spPr/>
    </dgm:pt>
    <dgm:pt modelId="{DCA4C967-5A74-44B2-82EA-EB4FBE0BEC53}" type="pres">
      <dgm:prSet presAssocID="{68D0FE49-E337-4C7C-94ED-5293E9363925}" presName="node" presStyleLbl="node1" presStyleIdx="9" presStyleCnt="17">
        <dgm:presLayoutVars>
          <dgm:bulletEnabled val="1"/>
        </dgm:presLayoutVars>
      </dgm:prSet>
      <dgm:spPr/>
    </dgm:pt>
    <dgm:pt modelId="{583198A0-745B-4A05-8AF0-B90F03203D30}" type="pres">
      <dgm:prSet presAssocID="{D31022F1-E526-402E-B9FF-2438DCCF3BE2}" presName="sibTrans" presStyleCnt="0"/>
      <dgm:spPr/>
    </dgm:pt>
    <dgm:pt modelId="{3E957F6A-9DC9-4762-8EA5-E9BCAF6406E8}" type="pres">
      <dgm:prSet presAssocID="{42C69656-79B0-48D5-92CA-276063F34E91}" presName="node" presStyleLbl="node1" presStyleIdx="10" presStyleCnt="17">
        <dgm:presLayoutVars>
          <dgm:bulletEnabled val="1"/>
        </dgm:presLayoutVars>
      </dgm:prSet>
      <dgm:spPr/>
    </dgm:pt>
    <dgm:pt modelId="{3BE3B940-A6BD-42CE-9C43-9D99F669FE17}" type="pres">
      <dgm:prSet presAssocID="{F2E056DF-5357-4790-9D1F-D0E8E505C63E}" presName="sibTrans" presStyleCnt="0"/>
      <dgm:spPr/>
    </dgm:pt>
    <dgm:pt modelId="{7D892CEE-F7CE-4E2C-BE46-80D96DF1866A}" type="pres">
      <dgm:prSet presAssocID="{1D8217FF-82C9-4812-A9FB-067F7FBCCD1A}" presName="node" presStyleLbl="node1" presStyleIdx="11" presStyleCnt="17">
        <dgm:presLayoutVars>
          <dgm:bulletEnabled val="1"/>
        </dgm:presLayoutVars>
      </dgm:prSet>
      <dgm:spPr/>
    </dgm:pt>
    <dgm:pt modelId="{FAB8C909-7EEF-4D3B-9E09-F0B153635859}" type="pres">
      <dgm:prSet presAssocID="{A17E7A63-A56F-4510-A535-876AF9B589EC}" presName="sibTrans" presStyleCnt="0"/>
      <dgm:spPr/>
    </dgm:pt>
    <dgm:pt modelId="{EBA0EC8C-5631-4775-A2BC-3F3804FA847B}" type="pres">
      <dgm:prSet presAssocID="{61E78999-A61C-4C91-AFF2-13959339D037}" presName="node" presStyleLbl="node1" presStyleIdx="12" presStyleCnt="17">
        <dgm:presLayoutVars>
          <dgm:bulletEnabled val="1"/>
        </dgm:presLayoutVars>
      </dgm:prSet>
      <dgm:spPr/>
    </dgm:pt>
    <dgm:pt modelId="{C518A2F7-8F49-4588-9F30-4FB7E788516C}" type="pres">
      <dgm:prSet presAssocID="{79A0B4EB-CC68-4592-9DC9-35DF8CEA6046}" presName="sibTrans" presStyleCnt="0"/>
      <dgm:spPr/>
    </dgm:pt>
    <dgm:pt modelId="{1DA071AB-E39A-4E6B-9EC6-F5F5BA882F65}" type="pres">
      <dgm:prSet presAssocID="{FAAD7120-1F59-46DB-854A-1153DD8DCED8}" presName="node" presStyleLbl="node1" presStyleIdx="13" presStyleCnt="17">
        <dgm:presLayoutVars>
          <dgm:bulletEnabled val="1"/>
        </dgm:presLayoutVars>
      </dgm:prSet>
      <dgm:spPr/>
    </dgm:pt>
    <dgm:pt modelId="{C9AE45C1-0F2C-4216-B4DC-DFBFA63EB034}" type="pres">
      <dgm:prSet presAssocID="{7EFAE63B-85CF-480D-9D33-5E705200D1D1}" presName="sibTrans" presStyleCnt="0"/>
      <dgm:spPr/>
    </dgm:pt>
    <dgm:pt modelId="{813424A3-4444-4E17-81EB-8C41BA706D5C}" type="pres">
      <dgm:prSet presAssocID="{11430EF1-E3CA-42C1-B300-329320034DD0}" presName="node" presStyleLbl="node1" presStyleIdx="14" presStyleCnt="17">
        <dgm:presLayoutVars>
          <dgm:bulletEnabled val="1"/>
        </dgm:presLayoutVars>
      </dgm:prSet>
      <dgm:spPr/>
    </dgm:pt>
    <dgm:pt modelId="{DAC0944E-454B-42AC-BAE4-979B85F95C74}" type="pres">
      <dgm:prSet presAssocID="{3D6182E4-C72D-4D1D-99B0-94986AB7B7FD}" presName="sibTrans" presStyleCnt="0"/>
      <dgm:spPr/>
    </dgm:pt>
    <dgm:pt modelId="{9F033442-81B3-47C8-BB55-051012E72F70}" type="pres">
      <dgm:prSet presAssocID="{A1A03E52-6E75-4D22-B8CD-9DF2F3804485}" presName="node" presStyleLbl="node1" presStyleIdx="15" presStyleCnt="17">
        <dgm:presLayoutVars>
          <dgm:bulletEnabled val="1"/>
        </dgm:presLayoutVars>
      </dgm:prSet>
      <dgm:spPr/>
    </dgm:pt>
    <dgm:pt modelId="{C93AC944-13EC-49EB-B489-6C4B053F68E4}" type="pres">
      <dgm:prSet presAssocID="{E9113ED3-3E98-4A3A-9AEF-6C758B0FC43A}" presName="sibTrans" presStyleCnt="0"/>
      <dgm:spPr/>
    </dgm:pt>
    <dgm:pt modelId="{2824D943-BB63-4806-8DEC-D4012B3F8B71}" type="pres">
      <dgm:prSet presAssocID="{C224522B-BBF4-49AB-82A9-5783F1204F03}" presName="node" presStyleLbl="node1" presStyleIdx="16" presStyleCnt="17">
        <dgm:presLayoutVars>
          <dgm:bulletEnabled val="1"/>
        </dgm:presLayoutVars>
      </dgm:prSet>
      <dgm:spPr/>
    </dgm:pt>
  </dgm:ptLst>
  <dgm:cxnLst>
    <dgm:cxn modelId="{CAF58200-63A4-44D8-8DDA-719E5921D3EA}" type="presOf" srcId="{FAAD7120-1F59-46DB-854A-1153DD8DCED8}" destId="{1DA071AB-E39A-4E6B-9EC6-F5F5BA882F65}" srcOrd="0" destOrd="0" presId="urn:microsoft.com/office/officeart/2005/8/layout/default"/>
    <dgm:cxn modelId="{B6AFFE01-13AD-4433-BDDF-BA3F31B9A89C}" type="presOf" srcId="{68D0FE49-E337-4C7C-94ED-5293E9363925}" destId="{DCA4C967-5A74-44B2-82EA-EB4FBE0BEC53}" srcOrd="0" destOrd="0" presId="urn:microsoft.com/office/officeart/2005/8/layout/default"/>
    <dgm:cxn modelId="{03D4A305-F913-4DD1-A23B-1F8FB41FFE1A}" srcId="{6A1B3E4F-0555-47CB-9AD6-E6ABDED62FC5}" destId="{7DBE1995-F232-47C3-81D4-1D501957F4F0}" srcOrd="2" destOrd="0" parTransId="{18E74D6B-47C5-40B8-957C-7183D21289FC}" sibTransId="{9D0C5C22-D919-4E09-B414-EC0E96430445}"/>
    <dgm:cxn modelId="{2F0FCF05-5FD7-4B12-9843-534943156642}" srcId="{6A1B3E4F-0555-47CB-9AD6-E6ABDED62FC5}" destId="{DB8776D7-1503-4B7C-B192-9FE7506B3406}" srcOrd="6" destOrd="0" parTransId="{3C3959B0-6B84-4AA5-94A0-6581DBBBF047}" sibTransId="{6189893C-13DE-4146-AB19-DD1623772533}"/>
    <dgm:cxn modelId="{8F0B3E07-4748-4F71-ADE5-17A737F8D961}" type="presOf" srcId="{1D8217FF-82C9-4812-A9FB-067F7FBCCD1A}" destId="{7D892CEE-F7CE-4E2C-BE46-80D96DF1866A}" srcOrd="0" destOrd="0" presId="urn:microsoft.com/office/officeart/2005/8/layout/default"/>
    <dgm:cxn modelId="{AF489F0D-EE59-445D-9127-DA578DF3034C}" srcId="{6A1B3E4F-0555-47CB-9AD6-E6ABDED62FC5}" destId="{68D0FE49-E337-4C7C-94ED-5293E9363925}" srcOrd="9" destOrd="0" parTransId="{F7E0E2FF-780B-4429-B3D3-0829126B507F}" sibTransId="{D31022F1-E526-402E-B9FF-2438DCCF3BE2}"/>
    <dgm:cxn modelId="{15466C10-88A1-4312-BEA7-B7370C660A2B}" type="presOf" srcId="{4E5E28B6-846A-416A-9C6D-FB2D83F42F1E}" destId="{7E875E85-E9F9-45E1-96F7-AFED6D4C97B9}" srcOrd="0" destOrd="0" presId="urn:microsoft.com/office/officeart/2005/8/layout/default"/>
    <dgm:cxn modelId="{45E1EC12-0672-46C1-8BBE-7C33AF4324D7}" srcId="{6A1B3E4F-0555-47CB-9AD6-E6ABDED62FC5}" destId="{4E5E28B6-846A-416A-9C6D-FB2D83F42F1E}" srcOrd="7" destOrd="0" parTransId="{6C6A0062-61CA-44E1-B8B3-70E5721F0870}" sibTransId="{26353046-809A-4023-8D8C-DB310F8B1B3B}"/>
    <dgm:cxn modelId="{482B1C1D-41A1-48DA-8CE5-573C75A4E68E}" srcId="{6A1B3E4F-0555-47CB-9AD6-E6ABDED62FC5}" destId="{CA2A695A-DDCF-4E1A-A2B7-4D4F6760519D}" srcOrd="5" destOrd="0" parTransId="{E0E161F7-0CE8-4DB4-9C16-39A3A0DB43AE}" sibTransId="{182E369E-2315-4C7B-B8F2-4D97BCA2717C}"/>
    <dgm:cxn modelId="{2417831D-40D6-45B4-9D12-CFA4809DF0BB}" srcId="{6A1B3E4F-0555-47CB-9AD6-E6ABDED62FC5}" destId="{B1AB193A-6FD6-49D4-9043-EF41E39C42B4}" srcOrd="8" destOrd="0" parTransId="{5C004797-18A4-4245-8C1C-489CA1968456}" sibTransId="{90BC1BD6-940C-4ED6-86B8-0B9D097392E6}"/>
    <dgm:cxn modelId="{B30C3021-3B7C-4FD9-9E72-72725CB4DA9D}" type="presOf" srcId="{682C3F5F-5494-4B30-A5D1-72284E1F2BD2}" destId="{0D466248-0477-4F20-9E2A-F265D85539C9}" srcOrd="0" destOrd="0" presId="urn:microsoft.com/office/officeart/2005/8/layout/default"/>
    <dgm:cxn modelId="{DC9FF222-BD06-45DA-A0A0-B323A221C30E}" type="presOf" srcId="{29D6AD2C-6A08-4EC0-9329-B3DD6237666A}" destId="{55BB6619-43F7-4751-AB7C-818621DFFD94}" srcOrd="0" destOrd="0" presId="urn:microsoft.com/office/officeart/2005/8/layout/default"/>
    <dgm:cxn modelId="{4520012F-44B2-4F51-8F6B-71BBD4E4661C}" srcId="{6A1B3E4F-0555-47CB-9AD6-E6ABDED62FC5}" destId="{C224522B-BBF4-49AB-82A9-5783F1204F03}" srcOrd="16" destOrd="0" parTransId="{DB26183A-7906-4B3C-953C-DD55C0FAAF82}" sibTransId="{F9A67B8C-538B-4D90-8E05-2EDDB6D901F1}"/>
    <dgm:cxn modelId="{68F70A33-840C-4217-9B0C-AD14A422CF68}" srcId="{6A1B3E4F-0555-47CB-9AD6-E6ABDED62FC5}" destId="{0995E250-74D2-4476-B043-D52D82FF8201}" srcOrd="1" destOrd="0" parTransId="{B9491CEA-EBA4-4CFD-89A6-039026446660}" sibTransId="{A50DF055-4BC4-465E-8EE7-DB13E72103E8}"/>
    <dgm:cxn modelId="{DD65D63B-E667-40FC-A796-E76C0C01AB4E}" srcId="{6A1B3E4F-0555-47CB-9AD6-E6ABDED62FC5}" destId="{0B3C6EEF-2EE0-44F4-B526-252F0B4A48A7}" srcOrd="3" destOrd="0" parTransId="{18EF47CF-7E68-49DA-B438-3725E5AEA312}" sibTransId="{812F2887-7350-4312-A498-8AD2367332EC}"/>
    <dgm:cxn modelId="{4AA2C060-3912-4866-B0A4-B60EDA70A4DA}" type="presOf" srcId="{CA2A695A-DDCF-4E1A-A2B7-4D4F6760519D}" destId="{6B1515AB-B501-45E6-ADEA-7D45C43808F1}" srcOrd="0" destOrd="0" presId="urn:microsoft.com/office/officeart/2005/8/layout/default"/>
    <dgm:cxn modelId="{3B20AD62-F1BA-457C-9E5A-11FAD5901AD1}" type="presOf" srcId="{0995E250-74D2-4476-B043-D52D82FF8201}" destId="{0DF38DD2-D8A2-4FF6-AEDD-F99009D65984}" srcOrd="0" destOrd="0" presId="urn:microsoft.com/office/officeart/2005/8/layout/default"/>
    <dgm:cxn modelId="{BB666B43-F275-42BC-96DA-1B7312F2BA75}" srcId="{6A1B3E4F-0555-47CB-9AD6-E6ABDED62FC5}" destId="{1D8217FF-82C9-4812-A9FB-067F7FBCCD1A}" srcOrd="11" destOrd="0" parTransId="{E3148DA7-AC6B-4ECC-9A61-D067B7922ABE}" sibTransId="{A17E7A63-A56F-4510-A535-876AF9B589EC}"/>
    <dgm:cxn modelId="{5B4D3D47-BE8C-4173-BD41-017AB73A030D}" type="presOf" srcId="{61E78999-A61C-4C91-AFF2-13959339D037}" destId="{EBA0EC8C-5631-4775-A2BC-3F3804FA847B}" srcOrd="0" destOrd="0" presId="urn:microsoft.com/office/officeart/2005/8/layout/default"/>
    <dgm:cxn modelId="{1C89014B-1930-4893-93AC-EE11DAA247CD}" srcId="{6A1B3E4F-0555-47CB-9AD6-E6ABDED62FC5}" destId="{A1A03E52-6E75-4D22-B8CD-9DF2F3804485}" srcOrd="15" destOrd="0" parTransId="{D89FE5A0-A6B5-42DA-9E48-9F29589ED36D}" sibTransId="{E9113ED3-3E98-4A3A-9AEF-6C758B0FC43A}"/>
    <dgm:cxn modelId="{3EF1B86D-8A5A-49B4-87D8-6C43EAF292CA}" type="presOf" srcId="{C224522B-BBF4-49AB-82A9-5783F1204F03}" destId="{2824D943-BB63-4806-8DEC-D4012B3F8B71}" srcOrd="0" destOrd="0" presId="urn:microsoft.com/office/officeart/2005/8/layout/default"/>
    <dgm:cxn modelId="{BD43EF6D-14C7-47A7-85D4-F4E55A03A9F5}" type="presOf" srcId="{7DBE1995-F232-47C3-81D4-1D501957F4F0}" destId="{51E56263-9138-455F-8558-193281699AA5}" srcOrd="0" destOrd="0" presId="urn:microsoft.com/office/officeart/2005/8/layout/default"/>
    <dgm:cxn modelId="{EB5EA352-209D-405D-B16B-4C2FC78BF73D}" type="presOf" srcId="{11430EF1-E3CA-42C1-B300-329320034DD0}" destId="{813424A3-4444-4E17-81EB-8C41BA706D5C}" srcOrd="0" destOrd="0" presId="urn:microsoft.com/office/officeart/2005/8/layout/default"/>
    <dgm:cxn modelId="{058B1C79-C32B-42D1-953A-35E1B4E9CFB1}" srcId="{6A1B3E4F-0555-47CB-9AD6-E6ABDED62FC5}" destId="{42C69656-79B0-48D5-92CA-276063F34E91}" srcOrd="10" destOrd="0" parTransId="{17BE73F8-F9EF-4D1B-9A79-27911F9866CB}" sibTransId="{F2E056DF-5357-4790-9D1F-D0E8E505C63E}"/>
    <dgm:cxn modelId="{F0F4EC7D-1A44-4CD4-8A2A-130E484B10B8}" type="presOf" srcId="{A1A03E52-6E75-4D22-B8CD-9DF2F3804485}" destId="{9F033442-81B3-47C8-BB55-051012E72F70}" srcOrd="0" destOrd="0" presId="urn:microsoft.com/office/officeart/2005/8/layout/default"/>
    <dgm:cxn modelId="{ABFC1799-36AD-4D94-ADA0-214DFD0C7D34}" type="presOf" srcId="{DB8776D7-1503-4B7C-B192-9FE7506B3406}" destId="{F61FEAAA-91C9-49A5-9067-905D686BF441}" srcOrd="0" destOrd="0" presId="urn:microsoft.com/office/officeart/2005/8/layout/default"/>
    <dgm:cxn modelId="{C0D389B7-1C07-4AA9-87F5-37035DDCB8FB}" type="presOf" srcId="{B1AB193A-6FD6-49D4-9043-EF41E39C42B4}" destId="{315D14FE-CE75-4303-825B-1422D6607F90}" srcOrd="0" destOrd="0" presId="urn:microsoft.com/office/officeart/2005/8/layout/default"/>
    <dgm:cxn modelId="{E0E5E7BB-1F5D-45C4-A5C8-15838F5F9AF3}" srcId="{6A1B3E4F-0555-47CB-9AD6-E6ABDED62FC5}" destId="{61E78999-A61C-4C91-AFF2-13959339D037}" srcOrd="12" destOrd="0" parTransId="{4334D269-43A4-4079-B115-B637B3AC45EB}" sibTransId="{79A0B4EB-CC68-4592-9DC9-35DF8CEA6046}"/>
    <dgm:cxn modelId="{7C6084C3-D6C3-49A0-88D3-4D1D188C4312}" type="presOf" srcId="{42C69656-79B0-48D5-92CA-276063F34E91}" destId="{3E957F6A-9DC9-4762-8EA5-E9BCAF6406E8}" srcOrd="0" destOrd="0" presId="urn:microsoft.com/office/officeart/2005/8/layout/default"/>
    <dgm:cxn modelId="{5D4FAEC7-C0B4-4FC2-9089-51AACF6F5CCD}" srcId="{6A1B3E4F-0555-47CB-9AD6-E6ABDED62FC5}" destId="{29D6AD2C-6A08-4EC0-9329-B3DD6237666A}" srcOrd="4" destOrd="0" parTransId="{3BAD5F85-311E-4828-8C43-DDB133A60A41}" sibTransId="{276F5A8F-9AC3-411D-8C6D-0519B1813AC0}"/>
    <dgm:cxn modelId="{383C99DC-1B31-438B-96CF-45EA1685BD7A}" srcId="{6A1B3E4F-0555-47CB-9AD6-E6ABDED62FC5}" destId="{11430EF1-E3CA-42C1-B300-329320034DD0}" srcOrd="14" destOrd="0" parTransId="{8E8557BF-5A88-4F81-AF9F-E7AC65EEC223}" sibTransId="{3D6182E4-C72D-4D1D-99B0-94986AB7B7FD}"/>
    <dgm:cxn modelId="{A881EBDC-5627-4186-99F5-1F480467A93A}" type="presOf" srcId="{0B3C6EEF-2EE0-44F4-B526-252F0B4A48A7}" destId="{079C3088-16E6-4C47-A894-10748233BA6C}" srcOrd="0" destOrd="0" presId="urn:microsoft.com/office/officeart/2005/8/layout/default"/>
    <dgm:cxn modelId="{641B1ADF-BD4F-47C4-90A5-8F7DFCAF33D7}" type="presOf" srcId="{6A1B3E4F-0555-47CB-9AD6-E6ABDED62FC5}" destId="{405C5E26-87FA-404A-8E54-EA0314767523}" srcOrd="0" destOrd="0" presId="urn:microsoft.com/office/officeart/2005/8/layout/default"/>
    <dgm:cxn modelId="{ABCDC4F1-3E30-4D76-BC8A-6CBE5217F537}" srcId="{6A1B3E4F-0555-47CB-9AD6-E6ABDED62FC5}" destId="{682C3F5F-5494-4B30-A5D1-72284E1F2BD2}" srcOrd="0" destOrd="0" parTransId="{7D377E65-ECFF-43C0-A7E7-1384A306B99E}" sibTransId="{292C012C-D946-4A0C-A605-B05F1D2E10D7}"/>
    <dgm:cxn modelId="{A7551EF2-4B5F-481B-B63A-AD88FA4091E1}" srcId="{6A1B3E4F-0555-47CB-9AD6-E6ABDED62FC5}" destId="{FAAD7120-1F59-46DB-854A-1153DD8DCED8}" srcOrd="13" destOrd="0" parTransId="{E6478DAE-70AC-4DD1-AEB3-EC058E84726C}" sibTransId="{7EFAE63B-85CF-480D-9D33-5E705200D1D1}"/>
    <dgm:cxn modelId="{9A12DCA6-4420-4F57-82F8-BEE7B4640A0C}" type="presParOf" srcId="{405C5E26-87FA-404A-8E54-EA0314767523}" destId="{0D466248-0477-4F20-9E2A-F265D85539C9}" srcOrd="0" destOrd="0" presId="urn:microsoft.com/office/officeart/2005/8/layout/default"/>
    <dgm:cxn modelId="{A5F7654B-D50D-4D9E-8325-A0D9A5030015}" type="presParOf" srcId="{405C5E26-87FA-404A-8E54-EA0314767523}" destId="{954525D0-43ED-4855-B6AF-D8A90122F8CA}" srcOrd="1" destOrd="0" presId="urn:microsoft.com/office/officeart/2005/8/layout/default"/>
    <dgm:cxn modelId="{0DE211BD-BBBF-4AF3-A65D-2B3EDA337D18}" type="presParOf" srcId="{405C5E26-87FA-404A-8E54-EA0314767523}" destId="{0DF38DD2-D8A2-4FF6-AEDD-F99009D65984}" srcOrd="2" destOrd="0" presId="urn:microsoft.com/office/officeart/2005/8/layout/default"/>
    <dgm:cxn modelId="{9F36367A-E35E-4F16-A3F8-AE69D59132F0}" type="presParOf" srcId="{405C5E26-87FA-404A-8E54-EA0314767523}" destId="{189CB116-D2F8-4F5D-B2EE-23BAC17A7E87}" srcOrd="3" destOrd="0" presId="urn:microsoft.com/office/officeart/2005/8/layout/default"/>
    <dgm:cxn modelId="{97691D2A-F9E6-4BEA-9A5A-C287A5CD1133}" type="presParOf" srcId="{405C5E26-87FA-404A-8E54-EA0314767523}" destId="{51E56263-9138-455F-8558-193281699AA5}" srcOrd="4" destOrd="0" presId="urn:microsoft.com/office/officeart/2005/8/layout/default"/>
    <dgm:cxn modelId="{EDC99A20-F1C0-496D-8137-B2B0407C1A34}" type="presParOf" srcId="{405C5E26-87FA-404A-8E54-EA0314767523}" destId="{86AD330D-9246-4866-9352-DC14E37DC13D}" srcOrd="5" destOrd="0" presId="urn:microsoft.com/office/officeart/2005/8/layout/default"/>
    <dgm:cxn modelId="{B9AF1F93-AF64-4C95-8039-79E623CD0E86}" type="presParOf" srcId="{405C5E26-87FA-404A-8E54-EA0314767523}" destId="{079C3088-16E6-4C47-A894-10748233BA6C}" srcOrd="6" destOrd="0" presId="urn:microsoft.com/office/officeart/2005/8/layout/default"/>
    <dgm:cxn modelId="{74CD36A2-A97E-44D1-ABAD-D14F61810CD4}" type="presParOf" srcId="{405C5E26-87FA-404A-8E54-EA0314767523}" destId="{860F394E-C949-42F3-BF96-DA00F4EE89A6}" srcOrd="7" destOrd="0" presId="urn:microsoft.com/office/officeart/2005/8/layout/default"/>
    <dgm:cxn modelId="{C3D5C462-F4CB-438B-92CD-12B8C576F14C}" type="presParOf" srcId="{405C5E26-87FA-404A-8E54-EA0314767523}" destId="{55BB6619-43F7-4751-AB7C-818621DFFD94}" srcOrd="8" destOrd="0" presId="urn:microsoft.com/office/officeart/2005/8/layout/default"/>
    <dgm:cxn modelId="{1C25FD78-8A60-4EA9-84AA-43E16165D020}" type="presParOf" srcId="{405C5E26-87FA-404A-8E54-EA0314767523}" destId="{FD11BBB7-B056-4D00-8051-0EB3A10430F6}" srcOrd="9" destOrd="0" presId="urn:microsoft.com/office/officeart/2005/8/layout/default"/>
    <dgm:cxn modelId="{BBF083C6-87AC-4825-B4FE-8EAE2C0C6027}" type="presParOf" srcId="{405C5E26-87FA-404A-8E54-EA0314767523}" destId="{6B1515AB-B501-45E6-ADEA-7D45C43808F1}" srcOrd="10" destOrd="0" presId="urn:microsoft.com/office/officeart/2005/8/layout/default"/>
    <dgm:cxn modelId="{49E07122-DED7-4977-8E00-98D15152066F}" type="presParOf" srcId="{405C5E26-87FA-404A-8E54-EA0314767523}" destId="{64C4B637-92BA-477B-A5FE-ABFD10A956F7}" srcOrd="11" destOrd="0" presId="urn:microsoft.com/office/officeart/2005/8/layout/default"/>
    <dgm:cxn modelId="{CF6710E8-B25F-42F2-87C4-AA88629B3FAA}" type="presParOf" srcId="{405C5E26-87FA-404A-8E54-EA0314767523}" destId="{F61FEAAA-91C9-49A5-9067-905D686BF441}" srcOrd="12" destOrd="0" presId="urn:microsoft.com/office/officeart/2005/8/layout/default"/>
    <dgm:cxn modelId="{64EBBDCA-4296-49E5-A9C7-2FF2450F7626}" type="presParOf" srcId="{405C5E26-87FA-404A-8E54-EA0314767523}" destId="{13B48681-FD2E-4572-AB69-9FE0F316F93D}" srcOrd="13" destOrd="0" presId="urn:microsoft.com/office/officeart/2005/8/layout/default"/>
    <dgm:cxn modelId="{AFEE03E6-F27D-4538-9DF1-17438B4391CF}" type="presParOf" srcId="{405C5E26-87FA-404A-8E54-EA0314767523}" destId="{7E875E85-E9F9-45E1-96F7-AFED6D4C97B9}" srcOrd="14" destOrd="0" presId="urn:microsoft.com/office/officeart/2005/8/layout/default"/>
    <dgm:cxn modelId="{19815A5C-A8D6-4872-8B73-AA82B52BB00A}" type="presParOf" srcId="{405C5E26-87FA-404A-8E54-EA0314767523}" destId="{7AE4A973-F07E-4E6B-9BAB-40A2FB7561EE}" srcOrd="15" destOrd="0" presId="urn:microsoft.com/office/officeart/2005/8/layout/default"/>
    <dgm:cxn modelId="{9922A80D-DB9C-4C14-AAA7-3EA95E74D0BF}" type="presParOf" srcId="{405C5E26-87FA-404A-8E54-EA0314767523}" destId="{315D14FE-CE75-4303-825B-1422D6607F90}" srcOrd="16" destOrd="0" presId="urn:microsoft.com/office/officeart/2005/8/layout/default"/>
    <dgm:cxn modelId="{DE6A735D-2B89-48A4-9324-B16DAC4244E0}" type="presParOf" srcId="{405C5E26-87FA-404A-8E54-EA0314767523}" destId="{9E98141B-69ED-4F01-B53C-4AD96FA7CE1E}" srcOrd="17" destOrd="0" presId="urn:microsoft.com/office/officeart/2005/8/layout/default"/>
    <dgm:cxn modelId="{7A5BFF54-5A47-4134-8C55-F8D924788F27}" type="presParOf" srcId="{405C5E26-87FA-404A-8E54-EA0314767523}" destId="{DCA4C967-5A74-44B2-82EA-EB4FBE0BEC53}" srcOrd="18" destOrd="0" presId="urn:microsoft.com/office/officeart/2005/8/layout/default"/>
    <dgm:cxn modelId="{116ECD95-2404-4AD9-9D84-E59866F5D598}" type="presParOf" srcId="{405C5E26-87FA-404A-8E54-EA0314767523}" destId="{583198A0-745B-4A05-8AF0-B90F03203D30}" srcOrd="19" destOrd="0" presId="urn:microsoft.com/office/officeart/2005/8/layout/default"/>
    <dgm:cxn modelId="{4210320D-F1E2-4BB4-AACE-FDFCBB542DCF}" type="presParOf" srcId="{405C5E26-87FA-404A-8E54-EA0314767523}" destId="{3E957F6A-9DC9-4762-8EA5-E9BCAF6406E8}" srcOrd="20" destOrd="0" presId="urn:microsoft.com/office/officeart/2005/8/layout/default"/>
    <dgm:cxn modelId="{6121ADB9-7716-4BC9-9A05-683F8E1145E8}" type="presParOf" srcId="{405C5E26-87FA-404A-8E54-EA0314767523}" destId="{3BE3B940-A6BD-42CE-9C43-9D99F669FE17}" srcOrd="21" destOrd="0" presId="urn:microsoft.com/office/officeart/2005/8/layout/default"/>
    <dgm:cxn modelId="{6AD657A5-A13D-447D-A9C4-78FCCFBD199A}" type="presParOf" srcId="{405C5E26-87FA-404A-8E54-EA0314767523}" destId="{7D892CEE-F7CE-4E2C-BE46-80D96DF1866A}" srcOrd="22" destOrd="0" presId="urn:microsoft.com/office/officeart/2005/8/layout/default"/>
    <dgm:cxn modelId="{F1502003-35B5-4C62-B51E-C662CFD118C7}" type="presParOf" srcId="{405C5E26-87FA-404A-8E54-EA0314767523}" destId="{FAB8C909-7EEF-4D3B-9E09-F0B153635859}" srcOrd="23" destOrd="0" presId="urn:microsoft.com/office/officeart/2005/8/layout/default"/>
    <dgm:cxn modelId="{65CBF7CB-8B8C-40C1-A46F-415D44D05D13}" type="presParOf" srcId="{405C5E26-87FA-404A-8E54-EA0314767523}" destId="{EBA0EC8C-5631-4775-A2BC-3F3804FA847B}" srcOrd="24" destOrd="0" presId="urn:microsoft.com/office/officeart/2005/8/layout/default"/>
    <dgm:cxn modelId="{7C6A888F-321B-40DF-BE15-792DD963A7EA}" type="presParOf" srcId="{405C5E26-87FA-404A-8E54-EA0314767523}" destId="{C518A2F7-8F49-4588-9F30-4FB7E788516C}" srcOrd="25" destOrd="0" presId="urn:microsoft.com/office/officeart/2005/8/layout/default"/>
    <dgm:cxn modelId="{01BF8C1D-A332-489B-8A2A-E81B8A3B88AD}" type="presParOf" srcId="{405C5E26-87FA-404A-8E54-EA0314767523}" destId="{1DA071AB-E39A-4E6B-9EC6-F5F5BA882F65}" srcOrd="26" destOrd="0" presId="urn:microsoft.com/office/officeart/2005/8/layout/default"/>
    <dgm:cxn modelId="{BA8920F0-F833-4F6A-9B37-3374FAAD7203}" type="presParOf" srcId="{405C5E26-87FA-404A-8E54-EA0314767523}" destId="{C9AE45C1-0F2C-4216-B4DC-DFBFA63EB034}" srcOrd="27" destOrd="0" presId="urn:microsoft.com/office/officeart/2005/8/layout/default"/>
    <dgm:cxn modelId="{13FD6456-1620-49B5-9377-D6C2B511A8A1}" type="presParOf" srcId="{405C5E26-87FA-404A-8E54-EA0314767523}" destId="{813424A3-4444-4E17-81EB-8C41BA706D5C}" srcOrd="28" destOrd="0" presId="urn:microsoft.com/office/officeart/2005/8/layout/default"/>
    <dgm:cxn modelId="{21B0738C-592F-4CFE-8AD5-CCB8E63393DB}" type="presParOf" srcId="{405C5E26-87FA-404A-8E54-EA0314767523}" destId="{DAC0944E-454B-42AC-BAE4-979B85F95C74}" srcOrd="29" destOrd="0" presId="urn:microsoft.com/office/officeart/2005/8/layout/default"/>
    <dgm:cxn modelId="{5286848C-A901-4F27-9A3D-4FC74907D58E}" type="presParOf" srcId="{405C5E26-87FA-404A-8E54-EA0314767523}" destId="{9F033442-81B3-47C8-BB55-051012E72F70}" srcOrd="30" destOrd="0" presId="urn:microsoft.com/office/officeart/2005/8/layout/default"/>
    <dgm:cxn modelId="{8BC9C11D-8D1C-4134-A02E-BFF9148DD882}" type="presParOf" srcId="{405C5E26-87FA-404A-8E54-EA0314767523}" destId="{C93AC944-13EC-49EB-B489-6C4B053F68E4}" srcOrd="31" destOrd="0" presId="urn:microsoft.com/office/officeart/2005/8/layout/default"/>
    <dgm:cxn modelId="{3A2BA96A-C96B-4B4D-B4BB-7D2B62F1F94E}" type="presParOf" srcId="{405C5E26-87FA-404A-8E54-EA0314767523}" destId="{2824D943-BB63-4806-8DEC-D4012B3F8B71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B7E51-AB62-4B7F-9FEB-F976B8E19A7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528C0-5CA6-4A32-AB51-0B9C59C9FD1B}">
      <dgm:prSet/>
      <dgm:spPr>
        <a:solidFill>
          <a:schemeClr val="tx2"/>
        </a:solidFill>
      </dgm:spPr>
      <dgm:t>
        <a:bodyPr/>
        <a:lstStyle/>
        <a:p>
          <a:r>
            <a:rPr lang="en-US" b="0" i="0"/>
            <a:t>84,785 sf</a:t>
          </a:r>
          <a:endParaRPr lang="en-US"/>
        </a:p>
      </dgm:t>
    </dgm:pt>
    <dgm:pt modelId="{A342066C-01CC-417B-B01F-A7EA80B934FF}" type="parTrans" cxnId="{B7924C2B-6CFC-4342-AFFB-1486205A0741}">
      <dgm:prSet/>
      <dgm:spPr/>
      <dgm:t>
        <a:bodyPr/>
        <a:lstStyle/>
        <a:p>
          <a:endParaRPr lang="en-US"/>
        </a:p>
      </dgm:t>
    </dgm:pt>
    <dgm:pt modelId="{682C4BEE-F214-47D6-944B-36D7A9954027}" type="sibTrans" cxnId="{B7924C2B-6CFC-4342-AFFB-1486205A0741}">
      <dgm:prSet/>
      <dgm:spPr/>
      <dgm:t>
        <a:bodyPr/>
        <a:lstStyle/>
        <a:p>
          <a:endParaRPr lang="en-US"/>
        </a:p>
      </dgm:t>
    </dgm:pt>
    <dgm:pt modelId="{A9D7FFE8-E937-49DC-9A6F-E569FAF26F25}">
      <dgm:prSet/>
      <dgm:spPr>
        <a:solidFill>
          <a:schemeClr val="tx2"/>
        </a:solidFill>
      </dgm:spPr>
      <dgm:t>
        <a:bodyPr/>
        <a:lstStyle/>
        <a:p>
          <a:r>
            <a:rPr lang="en-US" b="0" i="0"/>
            <a:t>15 Site EUI</a:t>
          </a:r>
          <a:endParaRPr lang="en-US"/>
        </a:p>
      </dgm:t>
    </dgm:pt>
    <dgm:pt modelId="{AB57C49C-E35E-48D6-95E4-4662B8050EE7}" type="parTrans" cxnId="{4DE12E46-4488-4595-9681-DB564AC996B0}">
      <dgm:prSet/>
      <dgm:spPr/>
      <dgm:t>
        <a:bodyPr/>
        <a:lstStyle/>
        <a:p>
          <a:endParaRPr lang="en-US"/>
        </a:p>
      </dgm:t>
    </dgm:pt>
    <dgm:pt modelId="{7C344011-12AD-40E1-ACC0-82257292FF14}" type="sibTrans" cxnId="{4DE12E46-4488-4595-9681-DB564AC996B0}">
      <dgm:prSet/>
      <dgm:spPr/>
      <dgm:t>
        <a:bodyPr/>
        <a:lstStyle/>
        <a:p>
          <a:endParaRPr lang="en-US"/>
        </a:p>
      </dgm:t>
    </dgm:pt>
    <dgm:pt modelId="{6384D3E8-38CC-4C56-BAFA-DA1BA15EE02A}">
      <dgm:prSet/>
      <dgm:spPr>
        <a:solidFill>
          <a:schemeClr val="tx2"/>
        </a:solidFill>
      </dgm:spPr>
      <dgm:t>
        <a:bodyPr/>
        <a:lstStyle/>
        <a:p>
          <a:r>
            <a:rPr lang="en-US" b="0" i="0" dirty="0"/>
            <a:t>-2.6 Net Site EUI</a:t>
          </a:r>
          <a:endParaRPr lang="en-US" dirty="0"/>
        </a:p>
      </dgm:t>
    </dgm:pt>
    <dgm:pt modelId="{D55920BD-920D-4B7D-8BCF-4771433065F4}" type="parTrans" cxnId="{17ADE896-E5C2-4BAA-8127-4D8A30B6911C}">
      <dgm:prSet/>
      <dgm:spPr/>
      <dgm:t>
        <a:bodyPr/>
        <a:lstStyle/>
        <a:p>
          <a:endParaRPr lang="en-US"/>
        </a:p>
      </dgm:t>
    </dgm:pt>
    <dgm:pt modelId="{5BB3BA2A-CDC4-48FE-ACA3-2C02A16F1A3A}" type="sibTrans" cxnId="{17ADE896-E5C2-4BAA-8127-4D8A30B6911C}">
      <dgm:prSet/>
      <dgm:spPr/>
      <dgm:t>
        <a:bodyPr/>
        <a:lstStyle/>
        <a:p>
          <a:endParaRPr lang="en-US"/>
        </a:p>
      </dgm:t>
    </dgm:pt>
    <dgm:pt modelId="{9EF1E8A4-9B8E-4ED1-9649-6D031A13741E}">
      <dgm:prSet/>
      <dgm:spPr>
        <a:solidFill>
          <a:schemeClr val="tx2"/>
        </a:solidFill>
      </dgm:spPr>
      <dgm:t>
        <a:bodyPr/>
        <a:lstStyle/>
        <a:p>
          <a:r>
            <a:rPr lang="en-US" b="0" i="0"/>
            <a:t>42 Source EUI</a:t>
          </a:r>
          <a:endParaRPr lang="en-US"/>
        </a:p>
      </dgm:t>
    </dgm:pt>
    <dgm:pt modelId="{8369F44F-9B32-4362-B09D-041CA7811F8F}" type="parTrans" cxnId="{23037668-4A69-4A36-8A74-501CF02F93B4}">
      <dgm:prSet/>
      <dgm:spPr/>
      <dgm:t>
        <a:bodyPr/>
        <a:lstStyle/>
        <a:p>
          <a:endParaRPr lang="en-US"/>
        </a:p>
      </dgm:t>
    </dgm:pt>
    <dgm:pt modelId="{CBBA3C3E-783C-4872-AEE3-F8D83484E877}" type="sibTrans" cxnId="{23037668-4A69-4A36-8A74-501CF02F93B4}">
      <dgm:prSet/>
      <dgm:spPr/>
      <dgm:t>
        <a:bodyPr/>
        <a:lstStyle/>
        <a:p>
          <a:endParaRPr lang="en-US"/>
        </a:p>
      </dgm:t>
    </dgm:pt>
    <dgm:pt modelId="{5C9AF909-5F9E-4F2A-B5D8-DA8A7956D862}">
      <dgm:prSet/>
      <dgm:spPr>
        <a:solidFill>
          <a:schemeClr val="tx2"/>
        </a:solidFill>
      </dgm:spPr>
      <dgm:t>
        <a:bodyPr/>
        <a:lstStyle/>
        <a:p>
          <a:r>
            <a:rPr lang="en-US" b="0" i="0"/>
            <a:t>-5 Net Source EUI</a:t>
          </a:r>
          <a:endParaRPr lang="en-US"/>
        </a:p>
      </dgm:t>
    </dgm:pt>
    <dgm:pt modelId="{7F01D5BA-A917-4BB9-A949-3832CF402674}" type="parTrans" cxnId="{54EB8085-9D40-4A08-AD15-F325A260FAD5}">
      <dgm:prSet/>
      <dgm:spPr/>
      <dgm:t>
        <a:bodyPr/>
        <a:lstStyle/>
        <a:p>
          <a:endParaRPr lang="en-US"/>
        </a:p>
      </dgm:t>
    </dgm:pt>
    <dgm:pt modelId="{1816BA48-1D10-4B2E-9244-9C8F7367A1E2}" type="sibTrans" cxnId="{54EB8085-9D40-4A08-AD15-F325A260FAD5}">
      <dgm:prSet/>
      <dgm:spPr/>
      <dgm:t>
        <a:bodyPr/>
        <a:lstStyle/>
        <a:p>
          <a:endParaRPr lang="en-US"/>
        </a:p>
      </dgm:t>
    </dgm:pt>
    <dgm:pt modelId="{2841CA72-1E45-411C-8C7E-75A21C2ADAC3}">
      <dgm:prSet/>
      <dgm:spPr>
        <a:solidFill>
          <a:schemeClr val="tx2"/>
        </a:solidFill>
      </dgm:spPr>
      <dgm:t>
        <a:bodyPr/>
        <a:lstStyle/>
        <a:p>
          <a:r>
            <a:rPr lang="en-US" b="0" i="0"/>
            <a:t>-2 zEPI Score</a:t>
          </a:r>
          <a:endParaRPr lang="en-US"/>
        </a:p>
      </dgm:t>
    </dgm:pt>
    <dgm:pt modelId="{91D9248B-949B-49D8-80B1-9DFB155F160D}" type="parTrans" cxnId="{2AAF7DF3-A186-4847-90AF-14A942C69362}">
      <dgm:prSet/>
      <dgm:spPr/>
      <dgm:t>
        <a:bodyPr/>
        <a:lstStyle/>
        <a:p>
          <a:endParaRPr lang="en-US"/>
        </a:p>
      </dgm:t>
    </dgm:pt>
    <dgm:pt modelId="{DA30E9FA-A4ED-4317-8AC2-76145C2B9850}" type="sibTrans" cxnId="{2AAF7DF3-A186-4847-90AF-14A942C69362}">
      <dgm:prSet/>
      <dgm:spPr/>
      <dgm:t>
        <a:bodyPr/>
        <a:lstStyle/>
        <a:p>
          <a:endParaRPr lang="en-US"/>
        </a:p>
      </dgm:t>
    </dgm:pt>
    <dgm:pt modelId="{1C413D6B-266B-48EB-9493-B34460CF6E4F}" type="pres">
      <dgm:prSet presAssocID="{DDAB7E51-AB62-4B7F-9FEB-F976B8E19A77}" presName="diagram" presStyleCnt="0">
        <dgm:presLayoutVars>
          <dgm:dir/>
          <dgm:resizeHandles val="exact"/>
        </dgm:presLayoutVars>
      </dgm:prSet>
      <dgm:spPr/>
    </dgm:pt>
    <dgm:pt modelId="{848E1845-FED7-4EAE-978D-8F8A0E050CBD}" type="pres">
      <dgm:prSet presAssocID="{364528C0-5CA6-4A32-AB51-0B9C59C9FD1B}" presName="node" presStyleLbl="node1" presStyleIdx="0" presStyleCnt="6">
        <dgm:presLayoutVars>
          <dgm:bulletEnabled val="1"/>
        </dgm:presLayoutVars>
      </dgm:prSet>
      <dgm:spPr/>
    </dgm:pt>
    <dgm:pt modelId="{E73BBDEE-65FF-4958-97D0-75B4F44CB82B}" type="pres">
      <dgm:prSet presAssocID="{682C4BEE-F214-47D6-944B-36D7A9954027}" presName="sibTrans" presStyleCnt="0"/>
      <dgm:spPr/>
    </dgm:pt>
    <dgm:pt modelId="{7898495B-47B4-4062-A2A4-CE611F0D8148}" type="pres">
      <dgm:prSet presAssocID="{A9D7FFE8-E937-49DC-9A6F-E569FAF26F25}" presName="node" presStyleLbl="node1" presStyleIdx="1" presStyleCnt="6">
        <dgm:presLayoutVars>
          <dgm:bulletEnabled val="1"/>
        </dgm:presLayoutVars>
      </dgm:prSet>
      <dgm:spPr/>
    </dgm:pt>
    <dgm:pt modelId="{85C2DF6F-2FE4-464E-970B-F142488EB13A}" type="pres">
      <dgm:prSet presAssocID="{7C344011-12AD-40E1-ACC0-82257292FF14}" presName="sibTrans" presStyleCnt="0"/>
      <dgm:spPr/>
    </dgm:pt>
    <dgm:pt modelId="{FC24CE27-70E8-4EEB-958D-EBBDE96C5590}" type="pres">
      <dgm:prSet presAssocID="{6384D3E8-38CC-4C56-BAFA-DA1BA15EE02A}" presName="node" presStyleLbl="node1" presStyleIdx="2" presStyleCnt="6">
        <dgm:presLayoutVars>
          <dgm:bulletEnabled val="1"/>
        </dgm:presLayoutVars>
      </dgm:prSet>
      <dgm:spPr/>
    </dgm:pt>
    <dgm:pt modelId="{C46388C9-F159-4B2D-8239-DCE368CD3469}" type="pres">
      <dgm:prSet presAssocID="{5BB3BA2A-CDC4-48FE-ACA3-2C02A16F1A3A}" presName="sibTrans" presStyleCnt="0"/>
      <dgm:spPr/>
    </dgm:pt>
    <dgm:pt modelId="{69118E6D-EA54-43BB-B55C-1B726438DF8B}" type="pres">
      <dgm:prSet presAssocID="{9EF1E8A4-9B8E-4ED1-9649-6D031A13741E}" presName="node" presStyleLbl="node1" presStyleIdx="3" presStyleCnt="6">
        <dgm:presLayoutVars>
          <dgm:bulletEnabled val="1"/>
        </dgm:presLayoutVars>
      </dgm:prSet>
      <dgm:spPr/>
    </dgm:pt>
    <dgm:pt modelId="{6AEECD6B-B3A5-49F5-AB71-7D3CD472ADBD}" type="pres">
      <dgm:prSet presAssocID="{CBBA3C3E-783C-4872-AEE3-F8D83484E877}" presName="sibTrans" presStyleCnt="0"/>
      <dgm:spPr/>
    </dgm:pt>
    <dgm:pt modelId="{8B4C01A8-20AC-4DEC-82AE-26EAFBF01A15}" type="pres">
      <dgm:prSet presAssocID="{5C9AF909-5F9E-4F2A-B5D8-DA8A7956D862}" presName="node" presStyleLbl="node1" presStyleIdx="4" presStyleCnt="6">
        <dgm:presLayoutVars>
          <dgm:bulletEnabled val="1"/>
        </dgm:presLayoutVars>
      </dgm:prSet>
      <dgm:spPr/>
    </dgm:pt>
    <dgm:pt modelId="{1FE18196-02CA-4225-9A81-AB6DB1EDE0BC}" type="pres">
      <dgm:prSet presAssocID="{1816BA48-1D10-4B2E-9244-9C8F7367A1E2}" presName="sibTrans" presStyleCnt="0"/>
      <dgm:spPr/>
    </dgm:pt>
    <dgm:pt modelId="{B4960A36-21A6-428E-8C6A-ED4CF6DB3D3F}" type="pres">
      <dgm:prSet presAssocID="{2841CA72-1E45-411C-8C7E-75A21C2ADAC3}" presName="node" presStyleLbl="node1" presStyleIdx="5" presStyleCnt="6">
        <dgm:presLayoutVars>
          <dgm:bulletEnabled val="1"/>
        </dgm:presLayoutVars>
      </dgm:prSet>
      <dgm:spPr/>
    </dgm:pt>
  </dgm:ptLst>
  <dgm:cxnLst>
    <dgm:cxn modelId="{A100C611-E68F-4AF3-AC87-339CEC69447E}" type="presOf" srcId="{9EF1E8A4-9B8E-4ED1-9649-6D031A13741E}" destId="{69118E6D-EA54-43BB-B55C-1B726438DF8B}" srcOrd="0" destOrd="0" presId="urn:microsoft.com/office/officeart/2005/8/layout/default"/>
    <dgm:cxn modelId="{B7924C2B-6CFC-4342-AFFB-1486205A0741}" srcId="{DDAB7E51-AB62-4B7F-9FEB-F976B8E19A77}" destId="{364528C0-5CA6-4A32-AB51-0B9C59C9FD1B}" srcOrd="0" destOrd="0" parTransId="{A342066C-01CC-417B-B01F-A7EA80B934FF}" sibTransId="{682C4BEE-F214-47D6-944B-36D7A9954027}"/>
    <dgm:cxn modelId="{9543C439-552F-4743-BAB4-2966DEF5EACF}" type="presOf" srcId="{364528C0-5CA6-4A32-AB51-0B9C59C9FD1B}" destId="{848E1845-FED7-4EAE-978D-8F8A0E050CBD}" srcOrd="0" destOrd="0" presId="urn:microsoft.com/office/officeart/2005/8/layout/default"/>
    <dgm:cxn modelId="{4DE12E46-4488-4595-9681-DB564AC996B0}" srcId="{DDAB7E51-AB62-4B7F-9FEB-F976B8E19A77}" destId="{A9D7FFE8-E937-49DC-9A6F-E569FAF26F25}" srcOrd="1" destOrd="0" parTransId="{AB57C49C-E35E-48D6-95E4-4662B8050EE7}" sibTransId="{7C344011-12AD-40E1-ACC0-82257292FF14}"/>
    <dgm:cxn modelId="{23037668-4A69-4A36-8A74-501CF02F93B4}" srcId="{DDAB7E51-AB62-4B7F-9FEB-F976B8E19A77}" destId="{9EF1E8A4-9B8E-4ED1-9649-6D031A13741E}" srcOrd="3" destOrd="0" parTransId="{8369F44F-9B32-4362-B09D-041CA7811F8F}" sibTransId="{CBBA3C3E-783C-4872-AEE3-F8D83484E877}"/>
    <dgm:cxn modelId="{B1DCB879-0DB9-4D4D-B17A-281CEF772E9D}" type="presOf" srcId="{5C9AF909-5F9E-4F2A-B5D8-DA8A7956D862}" destId="{8B4C01A8-20AC-4DEC-82AE-26EAFBF01A15}" srcOrd="0" destOrd="0" presId="urn:microsoft.com/office/officeart/2005/8/layout/default"/>
    <dgm:cxn modelId="{54EB8085-9D40-4A08-AD15-F325A260FAD5}" srcId="{DDAB7E51-AB62-4B7F-9FEB-F976B8E19A77}" destId="{5C9AF909-5F9E-4F2A-B5D8-DA8A7956D862}" srcOrd="4" destOrd="0" parTransId="{7F01D5BA-A917-4BB9-A949-3832CF402674}" sibTransId="{1816BA48-1D10-4B2E-9244-9C8F7367A1E2}"/>
    <dgm:cxn modelId="{BF52718A-2610-476B-BD86-EA0EBFABD01F}" type="presOf" srcId="{DDAB7E51-AB62-4B7F-9FEB-F976B8E19A77}" destId="{1C413D6B-266B-48EB-9493-B34460CF6E4F}" srcOrd="0" destOrd="0" presId="urn:microsoft.com/office/officeart/2005/8/layout/default"/>
    <dgm:cxn modelId="{1DAD768E-0219-4496-92FD-610144AAA899}" type="presOf" srcId="{6384D3E8-38CC-4C56-BAFA-DA1BA15EE02A}" destId="{FC24CE27-70E8-4EEB-958D-EBBDE96C5590}" srcOrd="0" destOrd="0" presId="urn:microsoft.com/office/officeart/2005/8/layout/default"/>
    <dgm:cxn modelId="{D6B6B394-D1EB-45BB-91BF-A11444E3D84E}" type="presOf" srcId="{A9D7FFE8-E937-49DC-9A6F-E569FAF26F25}" destId="{7898495B-47B4-4062-A2A4-CE611F0D8148}" srcOrd="0" destOrd="0" presId="urn:microsoft.com/office/officeart/2005/8/layout/default"/>
    <dgm:cxn modelId="{17ADE896-E5C2-4BAA-8127-4D8A30B6911C}" srcId="{DDAB7E51-AB62-4B7F-9FEB-F976B8E19A77}" destId="{6384D3E8-38CC-4C56-BAFA-DA1BA15EE02A}" srcOrd="2" destOrd="0" parTransId="{D55920BD-920D-4B7D-8BCF-4771433065F4}" sibTransId="{5BB3BA2A-CDC4-48FE-ACA3-2C02A16F1A3A}"/>
    <dgm:cxn modelId="{A9D0F7AD-A467-435E-922F-4D8D1C0D6177}" type="presOf" srcId="{2841CA72-1E45-411C-8C7E-75A21C2ADAC3}" destId="{B4960A36-21A6-428E-8C6A-ED4CF6DB3D3F}" srcOrd="0" destOrd="0" presId="urn:microsoft.com/office/officeart/2005/8/layout/default"/>
    <dgm:cxn modelId="{2AAF7DF3-A186-4847-90AF-14A942C69362}" srcId="{DDAB7E51-AB62-4B7F-9FEB-F976B8E19A77}" destId="{2841CA72-1E45-411C-8C7E-75A21C2ADAC3}" srcOrd="5" destOrd="0" parTransId="{91D9248B-949B-49D8-80B1-9DFB155F160D}" sibTransId="{DA30E9FA-A4ED-4317-8AC2-76145C2B9850}"/>
    <dgm:cxn modelId="{62E29C71-E916-42E5-A997-B2459F54C397}" type="presParOf" srcId="{1C413D6B-266B-48EB-9493-B34460CF6E4F}" destId="{848E1845-FED7-4EAE-978D-8F8A0E050CBD}" srcOrd="0" destOrd="0" presId="urn:microsoft.com/office/officeart/2005/8/layout/default"/>
    <dgm:cxn modelId="{4B1AACD4-8ED9-40E6-861C-BBFDD0ADC84F}" type="presParOf" srcId="{1C413D6B-266B-48EB-9493-B34460CF6E4F}" destId="{E73BBDEE-65FF-4958-97D0-75B4F44CB82B}" srcOrd="1" destOrd="0" presId="urn:microsoft.com/office/officeart/2005/8/layout/default"/>
    <dgm:cxn modelId="{F320A068-1238-4D2F-B5AA-8A75E5FD575B}" type="presParOf" srcId="{1C413D6B-266B-48EB-9493-B34460CF6E4F}" destId="{7898495B-47B4-4062-A2A4-CE611F0D8148}" srcOrd="2" destOrd="0" presId="urn:microsoft.com/office/officeart/2005/8/layout/default"/>
    <dgm:cxn modelId="{EBFB9838-DE8C-4235-A08E-1B244FAC0D9E}" type="presParOf" srcId="{1C413D6B-266B-48EB-9493-B34460CF6E4F}" destId="{85C2DF6F-2FE4-464E-970B-F142488EB13A}" srcOrd="3" destOrd="0" presId="urn:microsoft.com/office/officeart/2005/8/layout/default"/>
    <dgm:cxn modelId="{D63AE87F-CCB4-48F5-949B-DD1FBE6692B0}" type="presParOf" srcId="{1C413D6B-266B-48EB-9493-B34460CF6E4F}" destId="{FC24CE27-70E8-4EEB-958D-EBBDE96C5590}" srcOrd="4" destOrd="0" presId="urn:microsoft.com/office/officeart/2005/8/layout/default"/>
    <dgm:cxn modelId="{F07DD713-49E6-4ABE-9F54-EB650D2048CF}" type="presParOf" srcId="{1C413D6B-266B-48EB-9493-B34460CF6E4F}" destId="{C46388C9-F159-4B2D-8239-DCE368CD3469}" srcOrd="5" destOrd="0" presId="urn:microsoft.com/office/officeart/2005/8/layout/default"/>
    <dgm:cxn modelId="{C2A42083-880E-4462-A830-82AA630CBA75}" type="presParOf" srcId="{1C413D6B-266B-48EB-9493-B34460CF6E4F}" destId="{69118E6D-EA54-43BB-B55C-1B726438DF8B}" srcOrd="6" destOrd="0" presId="urn:microsoft.com/office/officeart/2005/8/layout/default"/>
    <dgm:cxn modelId="{D13563BF-49EE-41CA-8056-D40B229B093A}" type="presParOf" srcId="{1C413D6B-266B-48EB-9493-B34460CF6E4F}" destId="{6AEECD6B-B3A5-49F5-AB71-7D3CD472ADBD}" srcOrd="7" destOrd="0" presId="urn:microsoft.com/office/officeart/2005/8/layout/default"/>
    <dgm:cxn modelId="{E160D68C-8ECE-4272-B62A-B2060C0CF90A}" type="presParOf" srcId="{1C413D6B-266B-48EB-9493-B34460CF6E4F}" destId="{8B4C01A8-20AC-4DEC-82AE-26EAFBF01A15}" srcOrd="8" destOrd="0" presId="urn:microsoft.com/office/officeart/2005/8/layout/default"/>
    <dgm:cxn modelId="{56EA3816-1270-4B53-AB84-29258107356A}" type="presParOf" srcId="{1C413D6B-266B-48EB-9493-B34460CF6E4F}" destId="{1FE18196-02CA-4225-9A81-AB6DB1EDE0BC}" srcOrd="9" destOrd="0" presId="urn:microsoft.com/office/officeart/2005/8/layout/default"/>
    <dgm:cxn modelId="{D11E0659-CFFC-4FCC-A406-3CCAF80192AA}" type="presParOf" srcId="{1C413D6B-266B-48EB-9493-B34460CF6E4F}" destId="{B4960A36-21A6-428E-8C6A-ED4CF6DB3D3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66248-0477-4F20-9E2A-F265D85539C9}">
      <dsp:nvSpPr>
        <dsp:cNvPr id="0" name=""/>
        <dsp:cNvSpPr/>
      </dsp:nvSpPr>
      <dsp:spPr>
        <a:xfrm>
          <a:off x="1263" y="462999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Thermal Displacement Air Distribution</a:t>
          </a:r>
        </a:p>
      </dsp:txBody>
      <dsp:txXfrm>
        <a:off x="1263" y="462999"/>
        <a:ext cx="1592351" cy="955410"/>
      </dsp:txXfrm>
    </dsp:sp>
    <dsp:sp modelId="{0DF38DD2-D8A2-4FF6-AEDD-F99009D65984}">
      <dsp:nvSpPr>
        <dsp:cNvPr id="0" name=""/>
        <dsp:cNvSpPr/>
      </dsp:nvSpPr>
      <dsp:spPr>
        <a:xfrm>
          <a:off x="1752850" y="462999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Improved Envelope</a:t>
          </a:r>
        </a:p>
      </dsp:txBody>
      <dsp:txXfrm>
        <a:off x="1752850" y="462999"/>
        <a:ext cx="1592351" cy="955410"/>
      </dsp:txXfrm>
    </dsp:sp>
    <dsp:sp modelId="{51E56263-9138-455F-8558-193281699AA5}">
      <dsp:nvSpPr>
        <dsp:cNvPr id="0" name=""/>
        <dsp:cNvSpPr/>
      </dsp:nvSpPr>
      <dsp:spPr>
        <a:xfrm>
          <a:off x="3504436" y="462999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Ground Source Heat</a:t>
          </a:r>
        </a:p>
      </dsp:txBody>
      <dsp:txXfrm>
        <a:off x="3504436" y="462999"/>
        <a:ext cx="1592351" cy="955410"/>
      </dsp:txXfrm>
    </dsp:sp>
    <dsp:sp modelId="{079C3088-16E6-4C47-A894-10748233BA6C}">
      <dsp:nvSpPr>
        <dsp:cNvPr id="0" name=""/>
        <dsp:cNvSpPr/>
      </dsp:nvSpPr>
      <dsp:spPr>
        <a:xfrm>
          <a:off x="5256022" y="462999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Heat Recovery of Ventilation Air</a:t>
          </a:r>
        </a:p>
      </dsp:txBody>
      <dsp:txXfrm>
        <a:off x="5256022" y="462999"/>
        <a:ext cx="1592351" cy="955410"/>
      </dsp:txXfrm>
    </dsp:sp>
    <dsp:sp modelId="{55BB6619-43F7-4751-AB7C-818621DFFD94}">
      <dsp:nvSpPr>
        <dsp:cNvPr id="0" name=""/>
        <dsp:cNvSpPr/>
      </dsp:nvSpPr>
      <dsp:spPr>
        <a:xfrm>
          <a:off x="7007608" y="462999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Economizer Cooling</a:t>
          </a:r>
        </a:p>
      </dsp:txBody>
      <dsp:txXfrm>
        <a:off x="7007608" y="462999"/>
        <a:ext cx="1592351" cy="955410"/>
      </dsp:txXfrm>
    </dsp:sp>
    <dsp:sp modelId="{6B1515AB-B501-45E6-ADEA-7D45C43808F1}">
      <dsp:nvSpPr>
        <dsp:cNvPr id="0" name=""/>
        <dsp:cNvSpPr/>
      </dsp:nvSpPr>
      <dsp:spPr>
        <a:xfrm>
          <a:off x="8759195" y="462999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Ground Loop Free Cooling</a:t>
          </a:r>
        </a:p>
      </dsp:txBody>
      <dsp:txXfrm>
        <a:off x="8759195" y="462999"/>
        <a:ext cx="1592351" cy="955410"/>
      </dsp:txXfrm>
    </dsp:sp>
    <dsp:sp modelId="{F61FEAAA-91C9-49A5-9067-905D686BF441}">
      <dsp:nvSpPr>
        <dsp:cNvPr id="0" name=""/>
        <dsp:cNvSpPr/>
      </dsp:nvSpPr>
      <dsp:spPr>
        <a:xfrm>
          <a:off x="1263" y="1577645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IDEC Cooling</a:t>
          </a:r>
        </a:p>
      </dsp:txBody>
      <dsp:txXfrm>
        <a:off x="1263" y="1577645"/>
        <a:ext cx="1592351" cy="955410"/>
      </dsp:txXfrm>
    </dsp:sp>
    <dsp:sp modelId="{7E875E85-E9F9-45E1-96F7-AFED6D4C97B9}">
      <dsp:nvSpPr>
        <dsp:cNvPr id="0" name=""/>
        <dsp:cNvSpPr/>
      </dsp:nvSpPr>
      <dsp:spPr>
        <a:xfrm>
          <a:off x="1752850" y="1577645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Demand-Limiting Boiler</a:t>
          </a:r>
        </a:p>
      </dsp:txBody>
      <dsp:txXfrm>
        <a:off x="1752850" y="1577645"/>
        <a:ext cx="1592351" cy="955410"/>
      </dsp:txXfrm>
    </dsp:sp>
    <dsp:sp modelId="{315D14FE-CE75-4303-825B-1422D6607F90}">
      <dsp:nvSpPr>
        <dsp:cNvPr id="0" name=""/>
        <dsp:cNvSpPr/>
      </dsp:nvSpPr>
      <dsp:spPr>
        <a:xfrm>
          <a:off x="3504436" y="1577645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Demand-Control Ventilation</a:t>
          </a:r>
        </a:p>
      </dsp:txBody>
      <dsp:txXfrm>
        <a:off x="3504436" y="1577645"/>
        <a:ext cx="1592351" cy="955410"/>
      </dsp:txXfrm>
    </dsp:sp>
    <dsp:sp modelId="{DCA4C967-5A74-44B2-82EA-EB4FBE0BEC53}">
      <dsp:nvSpPr>
        <dsp:cNvPr id="0" name=""/>
        <dsp:cNvSpPr/>
      </dsp:nvSpPr>
      <dsp:spPr>
        <a:xfrm>
          <a:off x="5256022" y="1577645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LED Lighting .6 W/SF</a:t>
          </a:r>
        </a:p>
      </dsp:txBody>
      <dsp:txXfrm>
        <a:off x="5256022" y="1577645"/>
        <a:ext cx="1592351" cy="955410"/>
      </dsp:txXfrm>
    </dsp:sp>
    <dsp:sp modelId="{3E957F6A-9DC9-4762-8EA5-E9BCAF6406E8}">
      <dsp:nvSpPr>
        <dsp:cNvPr id="0" name=""/>
        <dsp:cNvSpPr/>
      </dsp:nvSpPr>
      <dsp:spPr>
        <a:xfrm>
          <a:off x="7007608" y="1577645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Daylight Controls</a:t>
          </a:r>
          <a:endParaRPr lang="en-US" sz="1700" kern="1200" dirty="0"/>
        </a:p>
      </dsp:txBody>
      <dsp:txXfrm>
        <a:off x="7007608" y="1577645"/>
        <a:ext cx="1592351" cy="955410"/>
      </dsp:txXfrm>
    </dsp:sp>
    <dsp:sp modelId="{7D892CEE-F7CE-4E2C-BE46-80D96DF1866A}">
      <dsp:nvSpPr>
        <dsp:cNvPr id="0" name=""/>
        <dsp:cNvSpPr/>
      </dsp:nvSpPr>
      <dsp:spPr>
        <a:xfrm>
          <a:off x="8759195" y="1577645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Natural Light</a:t>
          </a:r>
        </a:p>
      </dsp:txBody>
      <dsp:txXfrm>
        <a:off x="8759195" y="1577645"/>
        <a:ext cx="1592351" cy="955410"/>
      </dsp:txXfrm>
    </dsp:sp>
    <dsp:sp modelId="{EBA0EC8C-5631-4775-A2BC-3F3804FA847B}">
      <dsp:nvSpPr>
        <dsp:cNvPr id="0" name=""/>
        <dsp:cNvSpPr/>
      </dsp:nvSpPr>
      <dsp:spPr>
        <a:xfrm>
          <a:off x="877056" y="2692291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Lighting Controls</a:t>
          </a:r>
        </a:p>
      </dsp:txBody>
      <dsp:txXfrm>
        <a:off x="877056" y="2692291"/>
        <a:ext cx="1592351" cy="955410"/>
      </dsp:txXfrm>
    </dsp:sp>
    <dsp:sp modelId="{1DA071AB-E39A-4E6B-9EC6-F5F5BA882F65}">
      <dsp:nvSpPr>
        <dsp:cNvPr id="0" name=""/>
        <dsp:cNvSpPr/>
      </dsp:nvSpPr>
      <dsp:spPr>
        <a:xfrm>
          <a:off x="2628643" y="2692291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Task Tunning</a:t>
          </a:r>
        </a:p>
      </dsp:txBody>
      <dsp:txXfrm>
        <a:off x="2628643" y="2692291"/>
        <a:ext cx="1592351" cy="955410"/>
      </dsp:txXfrm>
    </dsp:sp>
    <dsp:sp modelId="{813424A3-4444-4E17-81EB-8C41BA706D5C}">
      <dsp:nvSpPr>
        <dsp:cNvPr id="0" name=""/>
        <dsp:cNvSpPr/>
      </dsp:nvSpPr>
      <dsp:spPr>
        <a:xfrm>
          <a:off x="4380229" y="2692291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Plug Load Switching</a:t>
          </a:r>
        </a:p>
      </dsp:txBody>
      <dsp:txXfrm>
        <a:off x="4380229" y="2692291"/>
        <a:ext cx="1592351" cy="955410"/>
      </dsp:txXfrm>
    </dsp:sp>
    <dsp:sp modelId="{9F033442-81B3-47C8-BB55-051012E72F70}">
      <dsp:nvSpPr>
        <dsp:cNvPr id="0" name=""/>
        <dsp:cNvSpPr/>
      </dsp:nvSpPr>
      <dsp:spPr>
        <a:xfrm>
          <a:off x="6131815" y="2692291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Commissioning Retro-Commissioning</a:t>
          </a:r>
        </a:p>
      </dsp:txBody>
      <dsp:txXfrm>
        <a:off x="6131815" y="2692291"/>
        <a:ext cx="1592351" cy="955410"/>
      </dsp:txXfrm>
    </dsp:sp>
    <dsp:sp modelId="{2824D943-BB63-4806-8DEC-D4012B3F8B71}">
      <dsp:nvSpPr>
        <dsp:cNvPr id="0" name=""/>
        <dsp:cNvSpPr/>
      </dsp:nvSpPr>
      <dsp:spPr>
        <a:xfrm>
          <a:off x="7883401" y="2692291"/>
          <a:ext cx="1592351" cy="95541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Photovoltaic Panels</a:t>
          </a:r>
        </a:p>
      </dsp:txBody>
      <dsp:txXfrm>
        <a:off x="7883401" y="2692291"/>
        <a:ext cx="1592351" cy="955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E1845-FED7-4EAE-978D-8F8A0E050CBD}">
      <dsp:nvSpPr>
        <dsp:cNvPr id="0" name=""/>
        <dsp:cNvSpPr/>
      </dsp:nvSpPr>
      <dsp:spPr>
        <a:xfrm>
          <a:off x="121321" y="1723"/>
          <a:ext cx="3159426" cy="189565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/>
            <a:t>84,785 sf</a:t>
          </a:r>
          <a:endParaRPr lang="en-US" sz="4700" kern="1200"/>
        </a:p>
      </dsp:txBody>
      <dsp:txXfrm>
        <a:off x="121321" y="1723"/>
        <a:ext cx="3159426" cy="1895656"/>
      </dsp:txXfrm>
    </dsp:sp>
    <dsp:sp modelId="{7898495B-47B4-4062-A2A4-CE611F0D8148}">
      <dsp:nvSpPr>
        <dsp:cNvPr id="0" name=""/>
        <dsp:cNvSpPr/>
      </dsp:nvSpPr>
      <dsp:spPr>
        <a:xfrm>
          <a:off x="3596691" y="1723"/>
          <a:ext cx="3159426" cy="189565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/>
            <a:t>15 Site EUI</a:t>
          </a:r>
          <a:endParaRPr lang="en-US" sz="4700" kern="1200"/>
        </a:p>
      </dsp:txBody>
      <dsp:txXfrm>
        <a:off x="3596691" y="1723"/>
        <a:ext cx="3159426" cy="1895656"/>
      </dsp:txXfrm>
    </dsp:sp>
    <dsp:sp modelId="{FC24CE27-70E8-4EEB-958D-EBBDE96C5590}">
      <dsp:nvSpPr>
        <dsp:cNvPr id="0" name=""/>
        <dsp:cNvSpPr/>
      </dsp:nvSpPr>
      <dsp:spPr>
        <a:xfrm>
          <a:off x="7072061" y="1723"/>
          <a:ext cx="3159426" cy="189565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 dirty="0"/>
            <a:t>-2.6 Net Site EUI</a:t>
          </a:r>
          <a:endParaRPr lang="en-US" sz="4700" kern="1200" dirty="0"/>
        </a:p>
      </dsp:txBody>
      <dsp:txXfrm>
        <a:off x="7072061" y="1723"/>
        <a:ext cx="3159426" cy="1895656"/>
      </dsp:txXfrm>
    </dsp:sp>
    <dsp:sp modelId="{69118E6D-EA54-43BB-B55C-1B726438DF8B}">
      <dsp:nvSpPr>
        <dsp:cNvPr id="0" name=""/>
        <dsp:cNvSpPr/>
      </dsp:nvSpPr>
      <dsp:spPr>
        <a:xfrm>
          <a:off x="121321" y="2213322"/>
          <a:ext cx="3159426" cy="189565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/>
            <a:t>42 Source EUI</a:t>
          </a:r>
          <a:endParaRPr lang="en-US" sz="4700" kern="1200"/>
        </a:p>
      </dsp:txBody>
      <dsp:txXfrm>
        <a:off x="121321" y="2213322"/>
        <a:ext cx="3159426" cy="1895656"/>
      </dsp:txXfrm>
    </dsp:sp>
    <dsp:sp modelId="{8B4C01A8-20AC-4DEC-82AE-26EAFBF01A15}">
      <dsp:nvSpPr>
        <dsp:cNvPr id="0" name=""/>
        <dsp:cNvSpPr/>
      </dsp:nvSpPr>
      <dsp:spPr>
        <a:xfrm>
          <a:off x="3596691" y="2213322"/>
          <a:ext cx="3159426" cy="189565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/>
            <a:t>-5 Net Source EUI</a:t>
          </a:r>
          <a:endParaRPr lang="en-US" sz="4700" kern="1200"/>
        </a:p>
      </dsp:txBody>
      <dsp:txXfrm>
        <a:off x="3596691" y="2213322"/>
        <a:ext cx="3159426" cy="1895656"/>
      </dsp:txXfrm>
    </dsp:sp>
    <dsp:sp modelId="{B4960A36-21A6-428E-8C6A-ED4CF6DB3D3F}">
      <dsp:nvSpPr>
        <dsp:cNvPr id="0" name=""/>
        <dsp:cNvSpPr/>
      </dsp:nvSpPr>
      <dsp:spPr>
        <a:xfrm>
          <a:off x="7072061" y="2213322"/>
          <a:ext cx="3159426" cy="189565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/>
            <a:t>-2 zEPI Score</a:t>
          </a:r>
          <a:endParaRPr lang="en-US" sz="4700" kern="1200"/>
        </a:p>
      </dsp:txBody>
      <dsp:txXfrm>
        <a:off x="7072061" y="2213322"/>
        <a:ext cx="3159426" cy="1895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F2586-CECE-44E0-A25E-4D4C71A6EE9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5FC69-03C0-4946-A019-A60693F7B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85FC69-03C0-4946-A019-A60693F7B8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59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5FC69-03C0-4946-A019-A60693F7B8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3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5FC69-03C0-4946-A019-A60693F7B8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zEPI</a:t>
            </a:r>
            <a:r>
              <a:rPr lang="en-US" dirty="0"/>
              <a:t> zero energy performance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5FC69-03C0-4946-A019-A60693F7B8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8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5FC69-03C0-4946-A019-A60693F7B8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5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Canyon Creek 2015, Eagle Bay 2003, Kaysville 1967 and 1984, Cook 1978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5FC69-03C0-4946-A019-A60693F7B8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9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Sequence of operation for new buildings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5FC69-03C0-4946-A019-A60693F7B8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5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2F36-C5FD-4CB7-8D99-7868FB6F3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711DA-D3A2-467C-8EF7-E8D004941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A7F77-B16C-4E0A-B57D-4661A5CF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E0E8-E321-4672-BCC3-819E72C125A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2F162-26B1-47E3-A986-120BCD56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ED0B2-198C-4A37-A4D0-BF728F64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D7DC-724C-4623-B687-CBAF7356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7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91F5-1415-416C-A19D-85846380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88D43-00DD-4928-A737-F0FCE396E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F3F8C-1484-4022-AC7C-D7341589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E0E8-E321-4672-BCC3-819E72C125A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20E54-E31B-4696-B296-AE31F98B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63505-FF92-49F2-99EA-53034493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D7DC-724C-4623-B687-CBAF7356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70D8D-0047-4C75-826D-E9E177E1A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A1138-CFE9-4E7A-9B9C-DB3A031C3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662A-5454-48DF-974D-14EA0EE7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E0E8-E321-4672-BCC3-819E72C125A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0373B-C5D5-4A8A-AA14-3BE45AA1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20B1A-2CB6-44C7-8ECB-C4228113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D7DC-724C-4623-B687-CBAF7356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42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91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September 5, 2024</a:t>
            </a:fld>
            <a:endParaRPr lang="en-US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4298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September 5, 2024</a:t>
            </a:fld>
            <a:endParaRPr lang="en-US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431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2220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September 5, 2024</a:t>
            </a:fld>
            <a:endParaRPr lang="en-US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34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September 5, 2024</a:t>
            </a:fld>
            <a:endParaRPr lang="en-US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593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10B5AE-2AF5-453F-A706-D08247B304F7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8866792" y="3532792"/>
            <a:ext cx="3325208" cy="3325208"/>
            <a:chOff x="0" y="12289"/>
            <a:chExt cx="3550" cy="3551"/>
          </a:xfrm>
        </p:grpSpPr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45A1F629-33A0-40ED-AF41-48779D8F3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330684C8-C6FD-4CB4-ACAD-71C1DB5D7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E59F59E9-B2A3-43B5-8FA9-D146C6304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B053E6-2552-4824-B97F-3062EAF60902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62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September 5, 2024</a:t>
            </a:fld>
            <a:endParaRPr lang="en-US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3228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98EE-1716-4DEB-BD70-89E7D972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4A0B7-F926-427B-B057-2B279FA98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511E7-49DE-45C6-9AD9-5822CB86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E0E8-E321-4672-BCC3-819E72C125A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26FD6-FA2F-4091-B50F-D4F55FB6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1F55E-6393-4C11-BD0C-9DF6A6EC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D7DC-724C-4623-B687-CBAF7356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79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September 5, 2024</a:t>
            </a:fld>
            <a:endParaRPr lang="en-US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4873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September 5, 2024</a:t>
            </a:fld>
            <a:endParaRPr lang="en-US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286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September 5, 2024</a:t>
            </a:fld>
            <a:endParaRPr lang="en-US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872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September 5, 2024</a:t>
            </a:fld>
            <a:endParaRPr lang="en-US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9663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284" y="3429000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2258408" y="2567862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8661" y="12939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1905EF-05CE-4EE2-9B1C-56BD5D69418F}"/>
              </a:ext>
            </a:extLst>
          </p:cNvPr>
          <p:cNvCxnSpPr>
            <a:cxnSpLocks/>
          </p:cNvCxnSpPr>
          <p:nvPr userDrawn="1"/>
        </p:nvCxnSpPr>
        <p:spPr>
          <a:xfrm>
            <a:off x="2246884" y="470433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88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00FA-DA02-4A00-9F57-2407C544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A18B6-D633-4D57-9B71-74A3031A1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6BCB4-1664-423C-A5DF-79DABD74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E0E8-E321-4672-BCC3-819E72C125A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4ABC-B0FE-499D-8542-C6466AD6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73D8B-C8FB-4BE0-9E03-7A28150D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D7DC-724C-4623-B687-CBAF7356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8802-D47D-42F9-A4AC-9BBBAACB6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8876C-F5AE-4031-88B5-A6F9F4949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563F8-970C-4545-80C5-D8202C61D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D71EC-74A8-4587-8A7A-00F5EBBC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E0E8-E321-4672-BCC3-819E72C125A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18190-62BF-48CA-8B14-C6AED359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86A3C-CB76-439E-BEC8-8B1C17EE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D7DC-724C-4623-B687-CBAF7356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7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319F-E55B-42E4-B960-4664F033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F7932-6CD1-40FD-BCC5-092898794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F7432-0E78-4705-ABFD-EBFE8F2C3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935B4-1974-41ED-A92B-D7E651A35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A8C199-7C7C-41A5-8563-8560C76F6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F1CBF-B925-4182-8AE7-260BBE46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E0E8-E321-4672-BCC3-819E72C125A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4F4DD-D33A-4806-836B-D0A9754C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1215E-C8F6-4E0D-98ED-94881BEC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D7DC-724C-4623-B687-CBAF7356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5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3562-48C5-4898-8E10-D461670E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4D604-D20A-4357-BD34-5508F355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E0E8-E321-4672-BCC3-819E72C125A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6C32E-DD9D-4794-A0CF-FF3DFCD8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CAC0B-7394-4BEE-9E24-E4982B93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D7DC-724C-4623-B687-CBAF7356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3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51C06-B8C5-44B3-AF50-D337287F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E0E8-E321-4672-BCC3-819E72C125A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24CE4-07AC-4480-A053-3B05BEF1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DE456-365A-447C-AA78-D077B2CF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D7DC-724C-4623-B687-CBAF7356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43DB-1D27-4DE4-A04F-79D32321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6D4-A914-4379-95FF-4CDD7D647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C897F-BE93-44F3-BD46-0C28DC2A5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BA799-CA16-4166-8D73-83F7277AC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E0E8-E321-4672-BCC3-819E72C125A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4DE2E-C6F2-4E94-B50B-4FA8D110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CF3C3-61A9-4ED8-8130-7A4DF4FF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D7DC-724C-4623-B687-CBAF7356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556D-2A88-4F67-843C-6EC4A60C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210E0-971F-4589-B93E-0FB90CE06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27B5D-D10F-4D6B-B160-D23E92C89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36B8B-01C2-4022-B25E-46B09427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E0E8-E321-4672-BCC3-819E72C125A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20B83-38F1-406C-972A-FBD6F8D3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F0461-5365-42CF-B1C4-8F45C109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D7DC-724C-4623-B687-CBAF7356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1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64E9A-AC7C-4B95-978A-E88C7EEF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EF8DB-AED5-4EEB-A7F2-7D764602A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6E97B-C735-49C4-9E50-9A70D759E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E0E8-E321-4672-BCC3-819E72C125A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B7C65-6871-46C7-BDB0-B0D8C31B5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12656-8A67-4519-B17B-17910D7FA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CD7DC-724C-4623-B687-CBAF7356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1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September 5, 2024</a:t>
            </a:fld>
            <a:endParaRPr lang="en-US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4843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964023" y="2168147"/>
            <a:ext cx="7841399" cy="4498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9949" algn="r"/>
              </a:tabLst>
              <a:defRPr sz="2600" spc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Helvetica Neue Light"/>
              </a:defRPr>
            </a:pPr>
            <a:r>
              <a:rPr kumimoji="0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Employees	</a:t>
            </a:r>
            <a:r>
              <a:rPr kumimoji="0" lang="en-US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    8,000+</a:t>
            </a:r>
            <a:endParaRPr kumimoji="0" sz="1828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>
                <a:solidFill>
                  <a:srgbClr val="444444"/>
                </a:solidFill>
              </a:uFill>
              <a:latin typeface="Franklin Gothic Demi"/>
              <a:ea typeface="+mn-ea"/>
              <a:cs typeface="+mn-cs"/>
              <a:sym typeface="Helvetica Neue Light"/>
            </a:endParaRP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9949" algn="r"/>
              </a:tabLst>
              <a:defRPr sz="2600" spc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Helvetica Neue Light"/>
              </a:defRPr>
            </a:pPr>
            <a:r>
              <a:rPr kumimoji="0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Students	</a:t>
            </a:r>
            <a:r>
              <a:rPr kumimoji="0" lang="en-US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  71,000+</a:t>
            </a:r>
            <a:endParaRPr kumimoji="0" sz="1828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>
                <a:solidFill>
                  <a:srgbClr val="444444"/>
                </a:solidFill>
              </a:uFill>
              <a:latin typeface="Franklin Gothic Demi"/>
              <a:ea typeface="+mn-ea"/>
              <a:cs typeface="+mn-cs"/>
              <a:sym typeface="Helvetica Neue Light"/>
            </a:endParaRP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9949" algn="r"/>
              </a:tabLst>
              <a:defRPr sz="2600" spc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Helvetica Neue Light"/>
              </a:defRPr>
            </a:pPr>
            <a:r>
              <a:rPr kumimoji="0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Elementary Schools</a:t>
            </a:r>
            <a:r>
              <a:rPr lang="en-US" sz="1828" dirty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Franklin Gothic Demi"/>
                <a:sym typeface="Helvetica Neue Light"/>
              </a:rPr>
              <a:t>	</a:t>
            </a:r>
            <a:r>
              <a:rPr kumimoji="0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6</a:t>
            </a:r>
            <a:r>
              <a:rPr kumimoji="0" lang="en-US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2</a:t>
            </a:r>
            <a:endParaRPr kumimoji="0" sz="1828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>
                <a:solidFill>
                  <a:srgbClr val="444444"/>
                </a:solidFill>
              </a:uFill>
              <a:latin typeface="Franklin Gothic Demi"/>
              <a:ea typeface="+mn-ea"/>
              <a:cs typeface="+mn-cs"/>
              <a:sym typeface="Helvetica Neue Light"/>
            </a:endParaRP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9949" algn="r"/>
              </a:tabLst>
              <a:defRPr sz="2600" spc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Helvetica Neue Light"/>
              </a:defRPr>
            </a:pPr>
            <a:r>
              <a:rPr kumimoji="0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Junior High Schools</a:t>
            </a:r>
            <a:r>
              <a:rPr kumimoji="0" lang="en-US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	</a:t>
            </a:r>
            <a:r>
              <a:rPr kumimoji="0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1</a:t>
            </a:r>
            <a:r>
              <a:rPr kumimoji="0" lang="en-US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7</a:t>
            </a:r>
            <a:endParaRPr kumimoji="0" sz="1828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>
                <a:solidFill>
                  <a:srgbClr val="444444"/>
                </a:solidFill>
              </a:uFill>
              <a:latin typeface="Franklin Gothic Demi"/>
              <a:ea typeface="+mn-ea"/>
              <a:cs typeface="+mn-cs"/>
              <a:sym typeface="Helvetica Neue Light"/>
            </a:endParaRP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9949" algn="r"/>
              </a:tabLst>
              <a:defRPr sz="2600" spc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Helvetica Neue Light"/>
              </a:defRPr>
            </a:pPr>
            <a:r>
              <a:rPr kumimoji="0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High Schools	</a:t>
            </a:r>
            <a:r>
              <a:rPr lang="en-US" sz="1828" dirty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Franklin Gothic Demi"/>
                <a:sym typeface="Helvetica Neue Light"/>
              </a:rPr>
              <a:t>10</a:t>
            </a:r>
            <a:endParaRPr kumimoji="0" sz="1828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>
                <a:solidFill>
                  <a:srgbClr val="444444"/>
                </a:solidFill>
              </a:uFill>
              <a:latin typeface="Franklin Gothic Demi"/>
              <a:ea typeface="+mn-ea"/>
              <a:cs typeface="+mn-cs"/>
              <a:sym typeface="Helvetica Neue Light"/>
            </a:endParaRP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9949" algn="r"/>
              </a:tabLst>
              <a:defRPr sz="2600" spc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Helvetica Neue Light"/>
              </a:defRPr>
            </a:pPr>
            <a:r>
              <a:rPr kumimoji="0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Alternative Schools	3</a:t>
            </a:r>
            <a:endParaRPr kumimoji="0" lang="en-US" sz="1828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>
                <a:solidFill>
                  <a:srgbClr val="444444"/>
                </a:solidFill>
              </a:uFill>
              <a:latin typeface="Franklin Gothic Demi"/>
              <a:ea typeface="+mn-ea"/>
              <a:cs typeface="+mn-cs"/>
              <a:sym typeface="Helvetica Neue Light"/>
            </a:endParaRP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9949" algn="r"/>
              </a:tabLst>
              <a:defRPr sz="2600" spc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Helvetica Neue Light"/>
              </a:defRPr>
            </a:pPr>
            <a:r>
              <a:rPr kumimoji="0" lang="en-US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Support Services	22</a:t>
            </a:r>
            <a:endParaRPr kumimoji="0" sz="1828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>
                <a:solidFill>
                  <a:srgbClr val="444444"/>
                </a:solidFill>
              </a:uFill>
              <a:latin typeface="Franklin Gothic Demi"/>
              <a:ea typeface="+mn-ea"/>
              <a:cs typeface="+mn-cs"/>
              <a:sym typeface="Helvetica Neue Light"/>
            </a:endParaRP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9949" algn="r"/>
              </a:tabLst>
              <a:defRPr sz="2600" spc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Helvetica Neue Light"/>
              </a:defRPr>
            </a:pPr>
            <a:r>
              <a:rPr kumimoji="0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Total </a:t>
            </a:r>
            <a:r>
              <a:rPr kumimoji="0" lang="en-US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Buildings</a:t>
            </a:r>
            <a:r>
              <a:rPr kumimoji="0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	</a:t>
            </a:r>
            <a:r>
              <a:rPr kumimoji="0" lang="en-US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114</a:t>
            </a: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9949" algn="r"/>
              </a:tabLst>
              <a:defRPr sz="2600" spc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Helvetica Neue Light"/>
              </a:defRPr>
            </a:pPr>
            <a:r>
              <a:rPr kumimoji="0" lang="en-US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Portable Classrooms	350</a:t>
            </a: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9949" algn="r"/>
              </a:tabLst>
              <a:defRPr sz="2600" spc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Helvetica Neue Light"/>
              </a:defRPr>
            </a:pPr>
            <a:r>
              <a:rPr lang="en-US" sz="1828" dirty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Franklin Gothic Demi"/>
                <a:sym typeface="Helvetica Neue Light"/>
              </a:rPr>
              <a:t>Average Energy Cost sf	$0.87</a:t>
            </a: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9949" algn="r"/>
              </a:tabLst>
              <a:defRPr sz="2600" spc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Helvetica Neue Light"/>
              </a:defRPr>
            </a:pPr>
            <a:r>
              <a:rPr kumimoji="0" lang="en-US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Average </a:t>
            </a:r>
            <a:r>
              <a:rPr kumimoji="0" lang="en-US" sz="1828" b="0" i="0" u="none" strike="noStrike" kern="120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kBtu</a:t>
            </a:r>
            <a:r>
              <a:rPr kumimoji="0" lang="en-US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 </a:t>
            </a:r>
            <a:r>
              <a:rPr lang="en-US" sz="1828" dirty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Franklin Gothic Demi"/>
                <a:sym typeface="Helvetica Neue Light"/>
              </a:rPr>
              <a:t>sf	</a:t>
            </a:r>
            <a:r>
              <a:rPr kumimoji="0" lang="en-US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34.93</a:t>
            </a:r>
            <a:r>
              <a:rPr lang="en-US" sz="1828" dirty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Franklin Gothic Demi"/>
                <a:sym typeface="Helvetica Neue Light"/>
              </a:rPr>
              <a:t> </a:t>
            </a: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9949" algn="r"/>
              </a:tabLst>
              <a:defRPr sz="2600" spc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Helvetica Neue Light"/>
              </a:defRPr>
            </a:pPr>
            <a:r>
              <a:rPr lang="en-US" sz="1828" dirty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Franklin Gothic Demi"/>
                <a:sym typeface="Helvetica Neue Light"/>
              </a:rPr>
              <a:t>                             </a:t>
            </a:r>
            <a:endParaRPr kumimoji="0" sz="1828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>
                <a:solidFill>
                  <a:srgbClr val="444444"/>
                </a:solidFill>
              </a:uFill>
              <a:latin typeface="Franklin Gothic Demi"/>
              <a:ea typeface="+mn-ea"/>
              <a:cs typeface="+mn-cs"/>
              <a:sym typeface="Helvetica Neue Light"/>
            </a:endParaRPr>
          </a:p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492"/>
              </a:spcBef>
              <a:spcAft>
                <a:spcPts val="0"/>
              </a:spcAft>
              <a:buClrTx/>
              <a:buSzTx/>
              <a:buFontTx/>
              <a:buNone/>
              <a:tabLst>
                <a:tab pos="6366641" algn="r"/>
              </a:tabLst>
              <a:defRPr sz="2600" spc="0">
                <a:solidFill>
                  <a:srgbClr val="53585F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Helvetica Neue Light"/>
              </a:defRPr>
            </a:pPr>
            <a:r>
              <a:rPr kumimoji="0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Schools and Support Building sf	</a:t>
            </a:r>
            <a:r>
              <a:rPr kumimoji="0" lang="en-US" sz="1828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>
                  <a:solidFill>
                    <a:srgbClr val="444444"/>
                  </a:solidFill>
                </a:uFill>
                <a:latin typeface="Franklin Gothic Demi"/>
                <a:ea typeface="+mn-ea"/>
                <a:cs typeface="+mn-cs"/>
                <a:sym typeface="Helvetica Neue Light"/>
              </a:rPr>
              <a:t>11,377,881</a:t>
            </a:r>
            <a:endParaRPr kumimoji="0" sz="1828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>
                <a:solidFill>
                  <a:srgbClr val="444444"/>
                </a:solidFill>
              </a:uFill>
              <a:latin typeface="Franklin Gothic Demi"/>
              <a:ea typeface="+mn-ea"/>
              <a:cs typeface="+mn-cs"/>
              <a:sym typeface="Helvetica Neue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BAA30-927A-4BA7-B739-A63BB0A1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Davis School District</a:t>
            </a:r>
            <a:endParaRPr lang="en-US" dirty="0"/>
          </a:p>
        </p:txBody>
      </p:sp>
      <p:pic>
        <p:nvPicPr>
          <p:cNvPr id="4" name="Picture 3" descr="A picture containing grass, sky, outdoor, house&#10;&#10;Description automatically generated">
            <a:extLst>
              <a:ext uri="{FF2B5EF4-FFF2-40B4-BE49-F238E27FC236}">
                <a16:creationId xmlns:a16="http://schemas.microsoft.com/office/drawing/2014/main" id="{85028BD9-6085-4069-9CBA-4435528BE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822142"/>
            <a:ext cx="5483352" cy="3657600"/>
          </a:xfrm>
          <a:prstGeom prst="rect">
            <a:avLst/>
          </a:prstGeom>
        </p:spPr>
      </p:pic>
    </p:spTree>
  </p:cSld>
  <p:clrMapOvr>
    <a:masterClrMapping/>
  </p:clrMapOvr>
  <p:transition spd="slow" advTm="856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F834D43C-71B6-E5CB-EE2C-F3799811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681" y="721747"/>
            <a:ext cx="8784071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7 Elementary Schools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632950FF-045B-E1AF-7914-1A0D2F58EBD1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643836974"/>
              </p:ext>
            </p:extLst>
          </p:nvPr>
        </p:nvGraphicFramePr>
        <p:xfrm>
          <a:off x="1042681" y="1516321"/>
          <a:ext cx="7514971" cy="4110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222">
                  <a:extLst>
                    <a:ext uri="{9D8B030D-6E8A-4147-A177-3AD203B41FA5}">
                      <a16:colId xmlns:a16="http://schemas.microsoft.com/office/drawing/2014/main" val="2328114451"/>
                    </a:ext>
                  </a:extLst>
                </a:gridCol>
                <a:gridCol w="1954751">
                  <a:extLst>
                    <a:ext uri="{9D8B030D-6E8A-4147-A177-3AD203B41FA5}">
                      <a16:colId xmlns:a16="http://schemas.microsoft.com/office/drawing/2014/main" val="1377256869"/>
                    </a:ext>
                  </a:extLst>
                </a:gridCol>
                <a:gridCol w="3049998">
                  <a:extLst>
                    <a:ext uri="{9D8B030D-6E8A-4147-A177-3AD203B41FA5}">
                      <a16:colId xmlns:a16="http://schemas.microsoft.com/office/drawing/2014/main" val="3005004383"/>
                    </a:ext>
                  </a:extLst>
                </a:gridCol>
              </a:tblGrid>
              <a:tr h="605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500" u="sng" strike="noStrike" dirty="0">
                          <a:effectLst/>
                        </a:rPr>
                        <a:t>School</a:t>
                      </a:r>
                      <a:endParaRPr lang="en-US" sz="3500" b="1" i="0" u="sng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500" u="sng" strike="noStrike">
                          <a:effectLst/>
                        </a:rPr>
                        <a:t>EUI</a:t>
                      </a:r>
                      <a:endParaRPr lang="en-US" sz="3500" b="1" i="0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500" u="sng" strike="noStrike">
                          <a:effectLst/>
                        </a:rPr>
                        <a:t>Cost/sf</a:t>
                      </a:r>
                      <a:endParaRPr lang="en-US" sz="3500" b="1" i="0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extLst>
                  <a:ext uri="{0D108BD9-81ED-4DB2-BD59-A6C34878D82A}">
                    <a16:rowId xmlns:a16="http://schemas.microsoft.com/office/drawing/2014/main" val="2440974311"/>
                  </a:ext>
                </a:extLst>
              </a:tr>
              <a:tr h="5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Odyssey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$0.33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extLst>
                  <a:ext uri="{0D108BD9-81ED-4DB2-BD59-A6C34878D82A}">
                    <a16:rowId xmlns:a16="http://schemas.microsoft.com/office/drawing/2014/main" val="401428046"/>
                  </a:ext>
                </a:extLst>
              </a:tr>
              <a:tr h="5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Kay's Creek*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27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$0.46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extLst>
                  <a:ext uri="{0D108BD9-81ED-4DB2-BD59-A6C34878D82A}">
                    <a16:rowId xmlns:a16="http://schemas.microsoft.com/office/drawing/2014/main" val="1790813538"/>
                  </a:ext>
                </a:extLst>
              </a:tr>
              <a:tr h="5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Canyon Creek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$0.41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extLst>
                  <a:ext uri="{0D108BD9-81ED-4DB2-BD59-A6C34878D82A}">
                    <a16:rowId xmlns:a16="http://schemas.microsoft.com/office/drawing/2014/main" val="2773465350"/>
                  </a:ext>
                </a:extLst>
              </a:tr>
              <a:tr h="5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Sunburst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$0.40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extLst>
                  <a:ext uri="{0D108BD9-81ED-4DB2-BD59-A6C34878D82A}">
                    <a16:rowId xmlns:a16="http://schemas.microsoft.com/office/drawing/2014/main" val="3219492099"/>
                  </a:ext>
                </a:extLst>
              </a:tr>
              <a:tr h="5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West Bountiful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$0.36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extLst>
                  <a:ext uri="{0D108BD9-81ED-4DB2-BD59-A6C34878D82A}">
                    <a16:rowId xmlns:a16="http://schemas.microsoft.com/office/drawing/2014/main" val="823332913"/>
                  </a:ext>
                </a:extLst>
              </a:tr>
              <a:tr h="5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South Clearfield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$0.33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extLst>
                  <a:ext uri="{0D108BD9-81ED-4DB2-BD59-A6C34878D82A}">
                    <a16:rowId xmlns:a16="http://schemas.microsoft.com/office/drawing/2014/main" val="3371892046"/>
                  </a:ext>
                </a:extLst>
              </a:tr>
              <a:tr h="5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Island View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N/A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N/A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448" marR="16448" marT="16448" marB="0" anchor="b"/>
                </a:tc>
                <a:extLst>
                  <a:ext uri="{0D108BD9-81ED-4DB2-BD59-A6C34878D82A}">
                    <a16:rowId xmlns:a16="http://schemas.microsoft.com/office/drawing/2014/main" val="3043393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65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F834D43C-71B6-E5CB-EE2C-F3799811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12026" cy="610863"/>
          </a:xfrm>
        </p:spPr>
        <p:txBody>
          <a:bodyPr anchor="b">
            <a:noAutofit/>
          </a:bodyPr>
          <a:lstStyle/>
          <a:p>
            <a:r>
              <a:rPr lang="en-US" sz="3600"/>
              <a:t>Comparison of High </a:t>
            </a:r>
            <a:r>
              <a:rPr lang="en-US" sz="4000"/>
              <a:t>Schools</a:t>
            </a:r>
            <a:endParaRPr 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6C2587-D4F6-CE52-D81B-C9FD0721A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896194"/>
              </p:ext>
            </p:extLst>
          </p:nvPr>
        </p:nvGraphicFramePr>
        <p:xfrm>
          <a:off x="982773" y="1648036"/>
          <a:ext cx="10352810" cy="3561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73">
                  <a:extLst>
                    <a:ext uri="{9D8B030D-6E8A-4147-A177-3AD203B41FA5}">
                      <a16:colId xmlns:a16="http://schemas.microsoft.com/office/drawing/2014/main" val="293717018"/>
                    </a:ext>
                  </a:extLst>
                </a:gridCol>
                <a:gridCol w="1236250">
                  <a:extLst>
                    <a:ext uri="{9D8B030D-6E8A-4147-A177-3AD203B41FA5}">
                      <a16:colId xmlns:a16="http://schemas.microsoft.com/office/drawing/2014/main" val="1337260987"/>
                    </a:ext>
                  </a:extLst>
                </a:gridCol>
                <a:gridCol w="1757758">
                  <a:extLst>
                    <a:ext uri="{9D8B030D-6E8A-4147-A177-3AD203B41FA5}">
                      <a16:colId xmlns:a16="http://schemas.microsoft.com/office/drawing/2014/main" val="774655676"/>
                    </a:ext>
                  </a:extLst>
                </a:gridCol>
                <a:gridCol w="4766729">
                  <a:extLst>
                    <a:ext uri="{9D8B030D-6E8A-4147-A177-3AD203B41FA5}">
                      <a16:colId xmlns:a16="http://schemas.microsoft.com/office/drawing/2014/main" val="2071570904"/>
                    </a:ext>
                  </a:extLst>
                </a:gridCol>
              </a:tblGrid>
              <a:tr h="54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u="sng" strike="noStrike">
                          <a:effectLst/>
                        </a:rPr>
                        <a:t>School</a:t>
                      </a:r>
                      <a:endParaRPr lang="en-US" sz="3100" b="1" i="0" u="sng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u="sng" strike="noStrike">
                          <a:effectLst/>
                        </a:rPr>
                        <a:t>EUI</a:t>
                      </a:r>
                      <a:endParaRPr lang="en-US" sz="3100" b="1" i="0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u="sng" strike="noStrike">
                          <a:effectLst/>
                        </a:rPr>
                        <a:t>Cost/sf</a:t>
                      </a:r>
                      <a:endParaRPr lang="en-US" sz="3100" b="1" i="0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u="sng" strike="noStrike">
                          <a:effectLst/>
                        </a:rPr>
                        <a:t>System</a:t>
                      </a:r>
                      <a:endParaRPr lang="en-US" sz="3100" b="1" i="0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extLst>
                  <a:ext uri="{0D108BD9-81ED-4DB2-BD59-A6C34878D82A}">
                    <a16:rowId xmlns:a16="http://schemas.microsoft.com/office/drawing/2014/main" val="3532898815"/>
                  </a:ext>
                </a:extLst>
              </a:tr>
              <a:tr h="45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Farmgington High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19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$0.54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ZEB Design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extLst>
                  <a:ext uri="{0D108BD9-81ED-4DB2-BD59-A6C34878D82A}">
                    <a16:rowId xmlns:a16="http://schemas.microsoft.com/office/drawing/2014/main" val="3601186817"/>
                  </a:ext>
                </a:extLst>
              </a:tr>
              <a:tr h="45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Davis High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30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$0.74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AHU/Vav/Evap/Boiler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extLst>
                  <a:ext uri="{0D108BD9-81ED-4DB2-BD59-A6C34878D82A}">
                    <a16:rowId xmlns:a16="http://schemas.microsoft.com/office/drawing/2014/main" val="3645856220"/>
                  </a:ext>
                </a:extLst>
              </a:tr>
              <a:tr h="830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Syracuse High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27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$0.77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Ground Source/RTU’s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extLst>
                  <a:ext uri="{0D108BD9-81ED-4DB2-BD59-A6C34878D82A}">
                    <a16:rowId xmlns:a16="http://schemas.microsoft.com/office/drawing/2014/main" val="3341449364"/>
                  </a:ext>
                </a:extLst>
              </a:tr>
              <a:tr h="830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</a:rPr>
                        <a:t>Woods Cross High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35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$0.82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Heat Pump/Tower/Boiler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extLst>
                  <a:ext uri="{0D108BD9-81ED-4DB2-BD59-A6C34878D82A}">
                    <a16:rowId xmlns:a16="http://schemas.microsoft.com/office/drawing/2014/main" val="2762777884"/>
                  </a:ext>
                </a:extLst>
              </a:tr>
              <a:tr h="45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Layton High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34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>
                          <a:effectLst/>
                        </a:rPr>
                        <a:t>$0.84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A Little of Everything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827" marR="14827" marT="14827" marB="0" anchor="b"/>
                </a:tc>
                <a:extLst>
                  <a:ext uri="{0D108BD9-81ED-4DB2-BD59-A6C34878D82A}">
                    <a16:rowId xmlns:a16="http://schemas.microsoft.com/office/drawing/2014/main" val="148393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42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970AEE0F-E2D4-609C-4DCE-9EF24EF9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2010 Vs 2014 Builds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1FB6B9-FBC2-B508-439F-AE828DEAD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0516"/>
              </p:ext>
            </p:extLst>
          </p:nvPr>
        </p:nvGraphicFramePr>
        <p:xfrm>
          <a:off x="964023" y="1858509"/>
          <a:ext cx="7564493" cy="4120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775">
                  <a:extLst>
                    <a:ext uri="{9D8B030D-6E8A-4147-A177-3AD203B41FA5}">
                      <a16:colId xmlns:a16="http://schemas.microsoft.com/office/drawing/2014/main" val="3623173270"/>
                    </a:ext>
                  </a:extLst>
                </a:gridCol>
                <a:gridCol w="1813350">
                  <a:extLst>
                    <a:ext uri="{9D8B030D-6E8A-4147-A177-3AD203B41FA5}">
                      <a16:colId xmlns:a16="http://schemas.microsoft.com/office/drawing/2014/main" val="2011148982"/>
                    </a:ext>
                  </a:extLst>
                </a:gridCol>
                <a:gridCol w="2631890">
                  <a:extLst>
                    <a:ext uri="{9D8B030D-6E8A-4147-A177-3AD203B41FA5}">
                      <a16:colId xmlns:a16="http://schemas.microsoft.com/office/drawing/2014/main" val="153943597"/>
                    </a:ext>
                  </a:extLst>
                </a:gridCol>
                <a:gridCol w="2444478">
                  <a:extLst>
                    <a:ext uri="{9D8B030D-6E8A-4147-A177-3AD203B41FA5}">
                      <a16:colId xmlns:a16="http://schemas.microsoft.com/office/drawing/2014/main" val="1801649496"/>
                    </a:ext>
                  </a:extLst>
                </a:gridCol>
              </a:tblGrid>
              <a:tr h="2666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2014 Odyssey Ele 84,758sf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2877743939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kWh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201,785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$23,846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3011927773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2247866867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$3,914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1548899862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Mbtu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$27,760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2997040831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kBtu</a:t>
                      </a:r>
                      <a:r>
                        <a:rPr lang="en-US" sz="1400" u="none" strike="noStrike" dirty="0">
                          <a:effectLst/>
                        </a:rPr>
                        <a:t>/sf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Cost/sf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$0.33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3610055430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Total 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$27,760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430074615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40 Years Cost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$1,110,400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142214281"/>
                  </a:ext>
                </a:extLst>
              </a:tr>
              <a:tr h="2569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2010 Endeavour Ele 78903sf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3437720719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kWh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426,708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$64,988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162300161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High kW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488168643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$2,192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636570722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Mbtu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$67,181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3242493202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kBtu</a:t>
                      </a:r>
                      <a:r>
                        <a:rPr lang="en-US" sz="1400" u="none" strike="noStrike" dirty="0">
                          <a:effectLst/>
                        </a:rPr>
                        <a:t>/sf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Cost/sf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$0.85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1097078008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Total 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$67,181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2690498195"/>
                  </a:ext>
                </a:extLst>
              </a:tr>
              <a:tr h="256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40 Years Cost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$2,687,240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11950" marR="11950" marT="11950" marB="0" anchor="b"/>
                </a:tc>
                <a:extLst>
                  <a:ext uri="{0D108BD9-81ED-4DB2-BD59-A6C34878D82A}">
                    <a16:rowId xmlns:a16="http://schemas.microsoft.com/office/drawing/2014/main" val="3092664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68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CAE0F-CB8D-C9F4-BA55-533EF28C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Elementary School Comparisons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82AA80D-C920-8489-438E-9D6393C12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149702"/>
              </p:ext>
            </p:extLst>
          </p:nvPr>
        </p:nvGraphicFramePr>
        <p:xfrm>
          <a:off x="971549" y="1900236"/>
          <a:ext cx="4479175" cy="447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057561" imgH="3057457" progId="Excel.Sheet.12">
                  <p:embed/>
                </p:oleObj>
              </mc:Choice>
              <mc:Fallback>
                <p:oleObj name="Worksheet" r:id="rId3" imgW="3057561" imgH="3057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49" y="1900236"/>
                        <a:ext cx="4479175" cy="447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B6EB3C0-D342-1A4A-DD13-F5997A28DE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155201"/>
              </p:ext>
            </p:extLst>
          </p:nvPr>
        </p:nvGraphicFramePr>
        <p:xfrm>
          <a:off x="5527610" y="1900236"/>
          <a:ext cx="4381500" cy="447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990788" imgH="3057457" progId="Excel.Sheet.12">
                  <p:embed/>
                </p:oleObj>
              </mc:Choice>
              <mc:Fallback>
                <p:oleObj name="Worksheet" r:id="rId5" imgW="2990788" imgH="3057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7610" y="1900236"/>
                        <a:ext cx="4381500" cy="4479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65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CCD0C5-2A1C-4646-A5E1-0CA8064DCFA4}"/>
              </a:ext>
            </a:extLst>
          </p:cNvPr>
          <p:cNvSpPr txBox="1"/>
          <p:nvPr/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8888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DE3FC-09BA-8268-1F55-024A429F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284" y="3429000"/>
            <a:ext cx="4903377" cy="872412"/>
          </a:xfrm>
        </p:spPr>
        <p:txBody>
          <a:bodyPr anchor="b">
            <a:noAutofit/>
          </a:bodyPr>
          <a:lstStyle/>
          <a:p>
            <a:r>
              <a:rPr lang="en-US" sz="3600" dirty="0"/>
              <a:t>Board Policy 7SS-005 Resource Conservation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87CA3D4-7528-774A-D14C-7DC52C06AB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339" r="3339"/>
          <a:stretch/>
        </p:blipFill>
        <p:spPr>
          <a:xfrm>
            <a:off x="6068661" y="12951"/>
            <a:ext cx="6096000" cy="6857976"/>
          </a:xfrm>
          <a:noFill/>
        </p:spPr>
      </p:pic>
    </p:spTree>
    <p:extLst>
      <p:ext uri="{BB962C8B-B14F-4D97-AF65-F5344CB8AC3E}">
        <p14:creationId xmlns:p14="http://schemas.microsoft.com/office/powerpoint/2010/main" val="185408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305778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896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CCD0C5-2A1C-4646-A5E1-0CA8064DCFA4}"/>
              </a:ext>
            </a:extLst>
          </p:cNvPr>
          <p:cNvSpPr txBox="1"/>
          <p:nvPr/>
        </p:nvSpPr>
        <p:spPr>
          <a:xfrm>
            <a:off x="838199" y="725116"/>
            <a:ext cx="110120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District Statistics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3CB2765-A140-4553-897F-4210CF81D85D}"/>
              </a:ext>
            </a:extLst>
          </p:cNvPr>
          <p:cNvSpPr txBox="1">
            <a:spLocks/>
          </p:cNvSpPr>
          <p:nvPr/>
        </p:nvSpPr>
        <p:spPr>
          <a:xfrm>
            <a:off x="964022" y="2259972"/>
            <a:ext cx="10310529" cy="3872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BE2279A-84C1-F5D6-C728-97AE0E2C19FF}"/>
              </a:ext>
            </a:extLst>
          </p:cNvPr>
          <p:cNvSpPr txBox="1">
            <a:spLocks/>
          </p:cNvSpPr>
          <p:nvPr/>
        </p:nvSpPr>
        <p:spPr>
          <a:xfrm>
            <a:off x="1074175" y="1917850"/>
            <a:ext cx="9432093" cy="3872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u="sng" dirty="0"/>
          </a:p>
          <a:p>
            <a:pPr marL="457200" lvl="1" indent="0">
              <a:buNone/>
            </a:pPr>
            <a:r>
              <a:rPr lang="en-US" sz="2000" dirty="0"/>
              <a:t>					</a:t>
            </a:r>
            <a:r>
              <a:rPr lang="en-US" sz="2000" b="1" u="sng" dirty="0"/>
              <a:t>2005/06</a:t>
            </a:r>
            <a:r>
              <a:rPr lang="en-US" sz="2000" dirty="0"/>
              <a:t>		</a:t>
            </a:r>
            <a:r>
              <a:rPr lang="en-US" sz="2000" b="1" u="sng" dirty="0"/>
              <a:t>2023/24</a:t>
            </a:r>
          </a:p>
          <a:p>
            <a:pPr marL="457200" lvl="1" indent="0">
              <a:buNone/>
            </a:pPr>
            <a:r>
              <a:rPr lang="en-US" sz="2000" u="sng" dirty="0"/>
              <a:t>Square Footage 			8,283,742		11,474,905</a:t>
            </a:r>
          </a:p>
          <a:p>
            <a:pPr marL="457200" lvl="1" indent="0">
              <a:buNone/>
            </a:pPr>
            <a:r>
              <a:rPr lang="en-US" sz="2000" u="sng" dirty="0" err="1"/>
              <a:t>MBtu</a:t>
            </a:r>
            <a:r>
              <a:rPr lang="en-US" sz="2000" u="sng" dirty="0"/>
              <a:t> Consumed 			478,653		397,463</a:t>
            </a:r>
          </a:p>
          <a:p>
            <a:pPr marL="457200" lvl="1" indent="0">
              <a:buNone/>
            </a:pPr>
            <a:r>
              <a:rPr lang="en-US" sz="2000" u="sng" dirty="0" err="1"/>
              <a:t>MBtu</a:t>
            </a:r>
            <a:r>
              <a:rPr lang="en-US" sz="2000" u="sng" dirty="0"/>
              <a:t> Cost 				$7,206,829		$9,920,441</a:t>
            </a:r>
          </a:p>
          <a:p>
            <a:pPr marL="457200" lvl="1" indent="0">
              <a:buNone/>
            </a:pPr>
            <a:r>
              <a:rPr lang="en-US" sz="2000" u="sng" dirty="0"/>
              <a:t>Electricity Consumed 		54,681,960		55,169,761</a:t>
            </a:r>
          </a:p>
          <a:p>
            <a:pPr marL="457200" lvl="1" indent="0">
              <a:buNone/>
            </a:pPr>
            <a:r>
              <a:rPr lang="en-US" sz="2000" u="sng" dirty="0"/>
              <a:t>Natural Gas Consumed 		292,078		209,224</a:t>
            </a:r>
          </a:p>
          <a:p>
            <a:pPr marL="457200" lvl="1" indent="0">
              <a:buNone/>
            </a:pPr>
            <a:r>
              <a:rPr lang="en-US" sz="2000" u="sng" dirty="0"/>
              <a:t>Renewable Power Generated 		0			2,435,565</a:t>
            </a:r>
          </a:p>
          <a:p>
            <a:pPr marL="457200" lvl="1" indent="0">
              <a:buNone/>
            </a:pPr>
            <a:r>
              <a:rPr lang="en-US" sz="2000" u="sng" dirty="0"/>
              <a:t>Tons of CO2 Emitted 			64,291			50,532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0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building with a parking lot&#10;&#10;Description automatically generated">
            <a:extLst>
              <a:ext uri="{FF2B5EF4-FFF2-40B4-BE49-F238E27FC236}">
                <a16:creationId xmlns:a16="http://schemas.microsoft.com/office/drawing/2014/main" id="{032C8FAB-0089-4F29-7C22-CB9B350F33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3"/>
          <a:stretch/>
        </p:blipFill>
        <p:spPr>
          <a:xfrm>
            <a:off x="20" y="10"/>
            <a:ext cx="12191978" cy="6857990"/>
          </a:xfr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CBBF0-C6E3-6075-4D4C-AE93B273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</p:spPr>
        <p:txBody>
          <a:bodyPr anchor="b">
            <a:normAutofit/>
          </a:bodyPr>
          <a:lstStyle/>
          <a:p>
            <a:r>
              <a:rPr lang="en-US" dirty="0"/>
              <a:t>Odyssey Elementary</a:t>
            </a:r>
          </a:p>
        </p:txBody>
      </p:sp>
    </p:spTree>
    <p:extLst>
      <p:ext uri="{BB962C8B-B14F-4D97-AF65-F5344CB8AC3E}">
        <p14:creationId xmlns:p14="http://schemas.microsoft.com/office/powerpoint/2010/main" val="373424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7D44C4-1A55-4097-B978-338E4164FCB6}"/>
              </a:ext>
            </a:extLst>
          </p:cNvPr>
          <p:cNvSpPr txBox="1"/>
          <p:nvPr/>
        </p:nvSpPr>
        <p:spPr>
          <a:xfrm>
            <a:off x="964023" y="879063"/>
            <a:ext cx="5511422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i="0" kern="1200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Odyssey Conservation Measures (Zero Energy Building)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3987EC1-FC26-4B56-8FA9-037000231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421752"/>
              </p:ext>
            </p:extLst>
          </p:nvPr>
        </p:nvGraphicFramePr>
        <p:xfrm>
          <a:off x="964023" y="1489926"/>
          <a:ext cx="10352810" cy="411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03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A9CC7E-799A-6F81-4AC4-13FEEEEE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278129"/>
            <a:ext cx="7776854" cy="1211797"/>
          </a:xfrm>
        </p:spPr>
        <p:txBody>
          <a:bodyPr anchor="b">
            <a:no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2014 Zero Energy Certified 2016 LEED Gold</a:t>
            </a:r>
          </a:p>
        </p:txBody>
      </p:sp>
      <p:graphicFrame>
        <p:nvGraphicFramePr>
          <p:cNvPr id="12" name="Text Placeholder 2">
            <a:extLst>
              <a:ext uri="{FF2B5EF4-FFF2-40B4-BE49-F238E27FC236}">
                <a16:creationId xmlns:a16="http://schemas.microsoft.com/office/drawing/2014/main" id="{F49D2B91-62B7-87A3-E4F6-80C6601FD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497821"/>
              </p:ext>
            </p:extLst>
          </p:nvPr>
        </p:nvGraphicFramePr>
        <p:xfrm>
          <a:off x="952500" y="1939108"/>
          <a:ext cx="10352810" cy="411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38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CCD0C5-2A1C-4646-A5E1-0CA8064DCFA4}"/>
              </a:ext>
            </a:extLst>
          </p:cNvPr>
          <p:cNvSpPr txBox="1"/>
          <p:nvPr/>
        </p:nvSpPr>
        <p:spPr>
          <a:xfrm>
            <a:off x="838199" y="725116"/>
            <a:ext cx="110120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Energy Data Analysis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3CB2765-A140-4553-897F-4210CF81D85D}"/>
              </a:ext>
            </a:extLst>
          </p:cNvPr>
          <p:cNvSpPr txBox="1">
            <a:spLocks/>
          </p:cNvSpPr>
          <p:nvPr/>
        </p:nvSpPr>
        <p:spPr>
          <a:xfrm>
            <a:off x="964022" y="2259972"/>
            <a:ext cx="10310529" cy="3872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BE2279A-84C1-F5D6-C728-97AE0E2C19FF}"/>
              </a:ext>
            </a:extLst>
          </p:cNvPr>
          <p:cNvSpPr txBox="1">
            <a:spLocks/>
          </p:cNvSpPr>
          <p:nvPr/>
        </p:nvSpPr>
        <p:spPr>
          <a:xfrm>
            <a:off x="1074175" y="1917849"/>
            <a:ext cx="10310529" cy="465993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r>
              <a:rPr lang="en-US" sz="3800" b="1" u="sng" dirty="0"/>
              <a:t>Energy Model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43.8 Site EUI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$0.77 Energy Cost/ft</a:t>
            </a:r>
          </a:p>
          <a:p>
            <a:pPr marL="0" indent="0">
              <a:buNone/>
            </a:pPr>
            <a:r>
              <a:rPr lang="en-US" sz="3800" b="1" u="sng" dirty="0"/>
              <a:t>Energy Model Design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21.8 Site EUI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$0.48 Energy Cost/ft</a:t>
            </a:r>
          </a:p>
          <a:p>
            <a:pPr marL="0" indent="0">
              <a:buNone/>
            </a:pPr>
            <a:r>
              <a:rPr lang="en-US" sz="3800" b="1" u="sng" dirty="0"/>
              <a:t>Actual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15 Site EUI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$0.23 Energy Cost/ft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6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2209-9D7A-945D-20CE-ED01425E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172271" cy="610863"/>
          </a:xfrm>
        </p:spPr>
        <p:txBody>
          <a:bodyPr anchor="b">
            <a:normAutofit/>
          </a:bodyPr>
          <a:lstStyle/>
          <a:p>
            <a:r>
              <a:rPr lang="en-US" sz="4000" dirty="0"/>
              <a:t>Odyssey Numbers 2014 - 2023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E3A0D04-805D-235F-16F5-1DB712967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705975"/>
              </p:ext>
            </p:extLst>
          </p:nvPr>
        </p:nvGraphicFramePr>
        <p:xfrm>
          <a:off x="952499" y="1682703"/>
          <a:ext cx="10287001" cy="213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84">
                  <a:extLst>
                    <a:ext uri="{9D8B030D-6E8A-4147-A177-3AD203B41FA5}">
                      <a16:colId xmlns:a16="http://schemas.microsoft.com/office/drawing/2014/main" val="1941494073"/>
                    </a:ext>
                  </a:extLst>
                </a:gridCol>
                <a:gridCol w="3030879">
                  <a:extLst>
                    <a:ext uri="{9D8B030D-6E8A-4147-A177-3AD203B41FA5}">
                      <a16:colId xmlns:a16="http://schemas.microsoft.com/office/drawing/2014/main" val="1018378843"/>
                    </a:ext>
                  </a:extLst>
                </a:gridCol>
                <a:gridCol w="3933438">
                  <a:extLst>
                    <a:ext uri="{9D8B030D-6E8A-4147-A177-3AD203B41FA5}">
                      <a16:colId xmlns:a16="http://schemas.microsoft.com/office/drawing/2014/main" val="1455614206"/>
                    </a:ext>
                  </a:extLst>
                </a:gridCol>
              </a:tblGrid>
              <a:tr h="711045">
                <a:tc>
                  <a:txBody>
                    <a:bodyPr/>
                    <a:lstStyle/>
                    <a:p>
                      <a:r>
                        <a:rPr lang="en-US" sz="3200"/>
                        <a:t>Year</a:t>
                      </a:r>
                    </a:p>
                  </a:txBody>
                  <a:tcPr marL="161601" marR="161601" marT="80801" marB="80801"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EUI</a:t>
                      </a:r>
                    </a:p>
                  </a:txBody>
                  <a:tcPr marL="161601" marR="161601" marT="80801" marB="80801"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Cost/sf</a:t>
                      </a:r>
                    </a:p>
                  </a:txBody>
                  <a:tcPr marL="161601" marR="161601" marT="80801" marB="80801"/>
                </a:tc>
                <a:extLst>
                  <a:ext uri="{0D108BD9-81ED-4DB2-BD59-A6C34878D82A}">
                    <a16:rowId xmlns:a16="http://schemas.microsoft.com/office/drawing/2014/main" val="1187282243"/>
                  </a:ext>
                </a:extLst>
              </a:tr>
              <a:tr h="711045">
                <a:tc>
                  <a:txBody>
                    <a:bodyPr/>
                    <a:lstStyle/>
                    <a:p>
                      <a:r>
                        <a:rPr lang="en-US" sz="3200"/>
                        <a:t>2014</a:t>
                      </a:r>
                    </a:p>
                  </a:txBody>
                  <a:tcPr marL="161601" marR="161601" marT="80801" marB="80801"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15</a:t>
                      </a:r>
                    </a:p>
                  </a:txBody>
                  <a:tcPr marL="161601" marR="161601" marT="80801" marB="80801"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$0.23</a:t>
                      </a:r>
                    </a:p>
                  </a:txBody>
                  <a:tcPr marL="161601" marR="161601" marT="80801" marB="80801"/>
                </a:tc>
                <a:extLst>
                  <a:ext uri="{0D108BD9-81ED-4DB2-BD59-A6C34878D82A}">
                    <a16:rowId xmlns:a16="http://schemas.microsoft.com/office/drawing/2014/main" val="2995086915"/>
                  </a:ext>
                </a:extLst>
              </a:tr>
              <a:tr h="711045">
                <a:tc>
                  <a:txBody>
                    <a:bodyPr/>
                    <a:lstStyle/>
                    <a:p>
                      <a:r>
                        <a:rPr lang="en-US" sz="3200" dirty="0"/>
                        <a:t>2023</a:t>
                      </a:r>
                    </a:p>
                  </a:txBody>
                  <a:tcPr marL="161601" marR="161601" marT="80801" marB="80801"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11.8</a:t>
                      </a:r>
                    </a:p>
                  </a:txBody>
                  <a:tcPr marL="161601" marR="161601" marT="80801" marB="8080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$0.33</a:t>
                      </a:r>
                    </a:p>
                  </a:txBody>
                  <a:tcPr marL="161601" marR="161601" marT="80801" marB="80801"/>
                </a:tc>
                <a:extLst>
                  <a:ext uri="{0D108BD9-81ED-4DB2-BD59-A6C34878D82A}">
                    <a16:rowId xmlns:a16="http://schemas.microsoft.com/office/drawing/2014/main" val="573374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29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7762</TotalTime>
  <Words>540</Words>
  <Application>Microsoft Office PowerPoint</Application>
  <PresentationFormat>Widescreen</PresentationFormat>
  <Paragraphs>207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 Narrow</vt:lpstr>
      <vt:lpstr>Arial</vt:lpstr>
      <vt:lpstr>Calibri</vt:lpstr>
      <vt:lpstr>Calibri Light</vt:lpstr>
      <vt:lpstr>Franklin Gothic Book</vt:lpstr>
      <vt:lpstr>Franklin Gothic Demi</vt:lpstr>
      <vt:lpstr>Segoe UI</vt:lpstr>
      <vt:lpstr>Wingdings</vt:lpstr>
      <vt:lpstr>Office Theme</vt:lpstr>
      <vt:lpstr>Theme1</vt:lpstr>
      <vt:lpstr>Microsoft Excel Worksheet</vt:lpstr>
      <vt:lpstr>Davis School District</vt:lpstr>
      <vt:lpstr>Board Policy 7SS-005 Resource Conservation</vt:lpstr>
      <vt:lpstr>PowerPoint Presentation</vt:lpstr>
      <vt:lpstr>PowerPoint Presentation</vt:lpstr>
      <vt:lpstr>Odyssey Elementary</vt:lpstr>
      <vt:lpstr>PowerPoint Presentation</vt:lpstr>
      <vt:lpstr>  2014 Zero Energy Certified 2016 LEED Gold</vt:lpstr>
      <vt:lpstr>PowerPoint Presentation</vt:lpstr>
      <vt:lpstr>Odyssey Numbers 2014 - 2023</vt:lpstr>
      <vt:lpstr>Comparison of 7 Elementary Schools</vt:lpstr>
      <vt:lpstr>Comparison of High Schools</vt:lpstr>
      <vt:lpstr>2010 Vs 2014 Builds</vt:lpstr>
      <vt:lpstr>Elementary School Comparisons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Davis  School  District      Energy  Management</dc:title>
  <dc:creator>Doug Anderson</dc:creator>
  <cp:lastModifiedBy>Doug Anderson</cp:lastModifiedBy>
  <cp:revision>21</cp:revision>
  <dcterms:created xsi:type="dcterms:W3CDTF">2022-04-15T15:00:46Z</dcterms:created>
  <dcterms:modified xsi:type="dcterms:W3CDTF">2024-09-10T16:26:12Z</dcterms:modified>
</cp:coreProperties>
</file>