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9" r:id="rId2"/>
    <p:sldId id="1678" r:id="rId3"/>
    <p:sldId id="290" r:id="rId4"/>
    <p:sldId id="3255" r:id="rId5"/>
    <p:sldId id="1679" r:id="rId6"/>
    <p:sldId id="3259" r:id="rId7"/>
    <p:sldId id="3264" r:id="rId8"/>
    <p:sldId id="3262" r:id="rId9"/>
    <p:sldId id="3263" r:id="rId10"/>
    <p:sldId id="3256" r:id="rId11"/>
    <p:sldId id="3257" r:id="rId12"/>
    <p:sldId id="261" r:id="rId13"/>
    <p:sldId id="3260" r:id="rId14"/>
    <p:sldId id="263" r:id="rId15"/>
    <p:sldId id="3267" r:id="rId16"/>
    <p:sldId id="3268" r:id="rId17"/>
    <p:sldId id="3269" r:id="rId18"/>
    <p:sldId id="3270" r:id="rId19"/>
    <p:sldId id="3272" r:id="rId20"/>
    <p:sldId id="3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6"/>
    <p:restoredTop sz="82374" autoAdjust="0"/>
  </p:normalViewPr>
  <p:slideViewPr>
    <p:cSldViewPr snapToGrid="0" snapToObjects="1">
      <p:cViewPr varScale="1">
        <p:scale>
          <a:sx n="94" d="100"/>
          <a:sy n="94" d="100"/>
        </p:scale>
        <p:origin x="152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40361\AppData\Local\Microsoft\Windows\INetCache\Content.Outlook\JQD23Z31\Copy%20of%202021%20BP_LML%20Forecast_v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PAC</a:t>
            </a:r>
            <a:r>
              <a:rPr lang="en-US" baseline="0"/>
              <a:t> 2023 IRP Retail Load Forecast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846151631080249"/>
          <c:y val="2.4614602496797498E-2"/>
          <c:w val="0.83014775135182972"/>
          <c:h val="0.71911423558845611"/>
        </c:manualLayout>
      </c:layout>
      <c:lineChart>
        <c:grouping val="standard"/>
        <c:varyColors val="0"/>
        <c:ser>
          <c:idx val="4"/>
          <c:order val="4"/>
          <c:tx>
            <c:strRef>
              <c:f>State!$E$29</c:f>
              <c:strCache>
                <c:ptCount val="1"/>
                <c:pt idx="0">
                  <c:v>Utah</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State!$A$30:$A$49</c:f>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f>State!$E$30:$E$49</c:f>
              <c:numCache>
                <c:formatCode>_(* #,##0_);_(* \(#,##0\);_(* "-"??_);_(@_)</c:formatCode>
                <c:ptCount val="20"/>
                <c:pt idx="0">
                  <c:v>25923.755670501028</c:v>
                </c:pt>
                <c:pt idx="1">
                  <c:v>26501.364408362602</c:v>
                </c:pt>
                <c:pt idx="2">
                  <c:v>27334.738665641376</c:v>
                </c:pt>
                <c:pt idx="3">
                  <c:v>27690.510873357252</c:v>
                </c:pt>
                <c:pt idx="4">
                  <c:v>26744.619658499745</c:v>
                </c:pt>
                <c:pt idx="5">
                  <c:v>27806.912809100326</c:v>
                </c:pt>
                <c:pt idx="6">
                  <c:v>29587.8124422168</c:v>
                </c:pt>
                <c:pt idx="7">
                  <c:v>29823.362277097785</c:v>
                </c:pt>
                <c:pt idx="8">
                  <c:v>29999.741398726572</c:v>
                </c:pt>
                <c:pt idx="9">
                  <c:v>30210.908455657987</c:v>
                </c:pt>
                <c:pt idx="10">
                  <c:v>30150.181407911015</c:v>
                </c:pt>
                <c:pt idx="11">
                  <c:v>30252.460378176806</c:v>
                </c:pt>
                <c:pt idx="12">
                  <c:v>30465.744199268756</c:v>
                </c:pt>
                <c:pt idx="13">
                  <c:v>30737.51596251829</c:v>
                </c:pt>
                <c:pt idx="14">
                  <c:v>31096.682326693204</c:v>
                </c:pt>
                <c:pt idx="15">
                  <c:v>31351.616418949245</c:v>
                </c:pt>
                <c:pt idx="16">
                  <c:v>31768.386437784298</c:v>
                </c:pt>
                <c:pt idx="17">
                  <c:v>32221.343883820955</c:v>
                </c:pt>
                <c:pt idx="18">
                  <c:v>32708.055268954187</c:v>
                </c:pt>
                <c:pt idx="19">
                  <c:v>33222.866210084721</c:v>
                </c:pt>
              </c:numCache>
            </c:numRef>
          </c:val>
          <c:smooth val="0"/>
          <c:extLst>
            <c:ext xmlns:c16="http://schemas.microsoft.com/office/drawing/2014/chart" uri="{C3380CC4-5D6E-409C-BE32-E72D297353CC}">
              <c16:uniqueId val="{00000000-6DCD-4AD1-8EAE-03DBECC1B1D7}"/>
            </c:ext>
          </c:extLst>
        </c:ser>
        <c:ser>
          <c:idx val="7"/>
          <c:order val="7"/>
          <c:tx>
            <c:strRef>
              <c:f>State!$H$29</c:f>
              <c:strCache>
                <c:ptCount val="1"/>
                <c:pt idx="0">
                  <c:v>Total</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State!$A$30:$A$49</c:f>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f>State!$H$30:$H$49</c:f>
              <c:numCache>
                <c:formatCode>_(* #,##0_);_(* \(#,##0\);_(* "-"??_);_(@_)</c:formatCode>
                <c:ptCount val="20"/>
                <c:pt idx="0">
                  <c:v>57074.100688628241</c:v>
                </c:pt>
                <c:pt idx="1">
                  <c:v>58671.718692909904</c:v>
                </c:pt>
                <c:pt idx="2">
                  <c:v>61366.533378171967</c:v>
                </c:pt>
                <c:pt idx="3">
                  <c:v>62970.062651463595</c:v>
                </c:pt>
                <c:pt idx="4">
                  <c:v>62499.36613665866</c:v>
                </c:pt>
                <c:pt idx="5">
                  <c:v>64530.679376394794</c:v>
                </c:pt>
                <c:pt idx="6">
                  <c:v>67741.799400320218</c:v>
                </c:pt>
                <c:pt idx="7">
                  <c:v>68220.026211574921</c:v>
                </c:pt>
                <c:pt idx="8">
                  <c:v>68374.487607282281</c:v>
                </c:pt>
                <c:pt idx="9">
                  <c:v>69091.713582877113</c:v>
                </c:pt>
                <c:pt idx="10">
                  <c:v>69277.682115520729</c:v>
                </c:pt>
                <c:pt idx="11">
                  <c:v>69456.010108344009</c:v>
                </c:pt>
                <c:pt idx="12">
                  <c:v>69835.423233070673</c:v>
                </c:pt>
                <c:pt idx="13">
                  <c:v>70313.796714856871</c:v>
                </c:pt>
                <c:pt idx="14">
                  <c:v>70986.24247882083</c:v>
                </c:pt>
                <c:pt idx="15">
                  <c:v>71436.998187864592</c:v>
                </c:pt>
                <c:pt idx="16">
                  <c:v>72171.691025265129</c:v>
                </c:pt>
                <c:pt idx="17">
                  <c:v>72972.006168182226</c:v>
                </c:pt>
                <c:pt idx="18">
                  <c:v>73876.063275271983</c:v>
                </c:pt>
                <c:pt idx="19">
                  <c:v>74738.455086208603</c:v>
                </c:pt>
              </c:numCache>
            </c:numRef>
          </c:val>
          <c:smooth val="0"/>
          <c:extLst>
            <c:ext xmlns:c16="http://schemas.microsoft.com/office/drawing/2014/chart" uri="{C3380CC4-5D6E-409C-BE32-E72D297353CC}">
              <c16:uniqueId val="{00000001-6DCD-4AD1-8EAE-03DBECC1B1D7}"/>
            </c:ext>
          </c:extLst>
        </c:ser>
        <c:dLbls>
          <c:showLegendKey val="0"/>
          <c:showVal val="0"/>
          <c:showCatName val="0"/>
          <c:showSerName val="0"/>
          <c:showPercent val="0"/>
          <c:showBubbleSize val="0"/>
        </c:dLbls>
        <c:marker val="1"/>
        <c:smooth val="0"/>
        <c:axId val="20267967"/>
        <c:axId val="20255487"/>
        <c:extLst>
          <c:ext xmlns:c15="http://schemas.microsoft.com/office/drawing/2012/chart" uri="{02D57815-91ED-43cb-92C2-25804820EDAC}">
            <c15:filteredLineSeries>
              <c15:ser>
                <c:idx val="0"/>
                <c:order val="0"/>
                <c:tx>
                  <c:strRef>
                    <c:extLst>
                      <c:ext uri="{02D57815-91ED-43cb-92C2-25804820EDAC}">
                        <c15:formulaRef>
                          <c15:sqref>State!$A$29</c15:sqref>
                        </c15:formulaRef>
                      </c:ext>
                    </c:extLst>
                    <c:strCache>
                      <c:ptCount val="1"/>
                      <c:pt idx="0">
                        <c:v>Year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extLst>
                      <c:ex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val>
                <c:smooth val="0"/>
                <c:extLst>
                  <c:ext xmlns:c16="http://schemas.microsoft.com/office/drawing/2014/chart" uri="{C3380CC4-5D6E-409C-BE32-E72D297353CC}">
                    <c16:uniqueId val="{00000002-6DCD-4AD1-8EAE-03DBECC1B1D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State!$B$29</c15:sqref>
                        </c15:formulaRef>
                      </c:ext>
                    </c:extLst>
                    <c:strCache>
                      <c:ptCount val="1"/>
                      <c:pt idx="0">
                        <c:v>California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extLst xmlns:c15="http://schemas.microsoft.com/office/drawing/2012/chart">
                      <c:ext xmlns:c15="http://schemas.microsoft.com/office/drawing/2012/chart" uri="{02D57815-91ED-43cb-92C2-25804820EDAC}">
                        <c15:formulaRef>
                          <c15:sqref>State!$B$30:$B$49</c15:sqref>
                        </c15:formulaRef>
                      </c:ext>
                    </c:extLst>
                    <c:numCache>
                      <c:formatCode>_(* #,##0_);_(* \(#,##0\);_(* "-"??_);_(@_)</c:formatCode>
                      <c:ptCount val="20"/>
                      <c:pt idx="0">
                        <c:v>781.58475154725295</c:v>
                      </c:pt>
                      <c:pt idx="1">
                        <c:v>770.03704102141796</c:v>
                      </c:pt>
                      <c:pt idx="2">
                        <c:v>766.0143064795592</c:v>
                      </c:pt>
                      <c:pt idx="3">
                        <c:v>757.54948522958625</c:v>
                      </c:pt>
                      <c:pt idx="4">
                        <c:v>752.18779509252602</c:v>
                      </c:pt>
                      <c:pt idx="5">
                        <c:v>748.50716759001045</c:v>
                      </c:pt>
                      <c:pt idx="6">
                        <c:v>747.05816827889691</c:v>
                      </c:pt>
                      <c:pt idx="7">
                        <c:v>741.57836772912219</c:v>
                      </c:pt>
                      <c:pt idx="8">
                        <c:v>738.61251740408443</c:v>
                      </c:pt>
                      <c:pt idx="9">
                        <c:v>735.43174250130085</c:v>
                      </c:pt>
                      <c:pt idx="10">
                        <c:v>735.15304330693789</c:v>
                      </c:pt>
                      <c:pt idx="11">
                        <c:v>731.20596478634764</c:v>
                      </c:pt>
                      <c:pt idx="12">
                        <c:v>729.66813904167248</c:v>
                      </c:pt>
                      <c:pt idx="13">
                        <c:v>728.71154217942626</c:v>
                      </c:pt>
                      <c:pt idx="14">
                        <c:v>726.97223247798604</c:v>
                      </c:pt>
                      <c:pt idx="15">
                        <c:v>721.73024048769503</c:v>
                      </c:pt>
                      <c:pt idx="16">
                        <c:v>718.88608704481305</c:v>
                      </c:pt>
                      <c:pt idx="17">
                        <c:v>716.61263056817222</c:v>
                      </c:pt>
                      <c:pt idx="18">
                        <c:v>717.20625408165972</c:v>
                      </c:pt>
                      <c:pt idx="19">
                        <c:v>715.51229981776703</c:v>
                      </c:pt>
                    </c:numCache>
                  </c:numRef>
                </c:val>
                <c:smooth val="0"/>
                <c:extLst xmlns:c15="http://schemas.microsoft.com/office/drawing/2012/chart">
                  <c:ext xmlns:c16="http://schemas.microsoft.com/office/drawing/2014/chart" uri="{C3380CC4-5D6E-409C-BE32-E72D297353CC}">
                    <c16:uniqueId val="{00000003-6DCD-4AD1-8EAE-03DBECC1B1D7}"/>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State!$C$29</c15:sqref>
                        </c15:formulaRef>
                      </c:ext>
                    </c:extLst>
                    <c:strCache>
                      <c:ptCount val="1"/>
                      <c:pt idx="0">
                        <c:v>Idaho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extLst xmlns:c15="http://schemas.microsoft.com/office/drawing/2012/chart">
                      <c:ext xmlns:c15="http://schemas.microsoft.com/office/drawing/2012/chart" uri="{02D57815-91ED-43cb-92C2-25804820EDAC}">
                        <c15:formulaRef>
                          <c15:sqref>State!$C$30:$C$49</c15:sqref>
                        </c15:formulaRef>
                      </c:ext>
                    </c:extLst>
                    <c:numCache>
                      <c:formatCode>_(* #,##0_);_(* \(#,##0\);_(* "-"??_);_(@_)</c:formatCode>
                      <c:ptCount val="20"/>
                      <c:pt idx="0">
                        <c:v>3733.1998095530353</c:v>
                      </c:pt>
                      <c:pt idx="1">
                        <c:v>3798.5003234179994</c:v>
                      </c:pt>
                      <c:pt idx="2">
                        <c:v>3774.8854913775272</c:v>
                      </c:pt>
                      <c:pt idx="3">
                        <c:v>3772.5852536782363</c:v>
                      </c:pt>
                      <c:pt idx="4">
                        <c:v>3772.1333798947385</c:v>
                      </c:pt>
                      <c:pt idx="5">
                        <c:v>3767.8970303141041</c:v>
                      </c:pt>
                      <c:pt idx="6">
                        <c:v>3766.651701080018</c:v>
                      </c:pt>
                      <c:pt idx="7">
                        <c:v>3751.4194285262975</c:v>
                      </c:pt>
                      <c:pt idx="8">
                        <c:v>3741.2112271305296</c:v>
                      </c:pt>
                      <c:pt idx="9">
                        <c:v>3729.1962737720801</c:v>
                      </c:pt>
                      <c:pt idx="10">
                        <c:v>3724.1736682727742</c:v>
                      </c:pt>
                      <c:pt idx="11">
                        <c:v>3708.6063135757681</c:v>
                      </c:pt>
                      <c:pt idx="12">
                        <c:v>3698.8906164004593</c:v>
                      </c:pt>
                      <c:pt idx="13">
                        <c:v>3690.9448314232372</c:v>
                      </c:pt>
                      <c:pt idx="14">
                        <c:v>3690.4905458916851</c:v>
                      </c:pt>
                      <c:pt idx="15">
                        <c:v>3681.7838370435725</c:v>
                      </c:pt>
                      <c:pt idx="16">
                        <c:v>3682.3811009884594</c:v>
                      </c:pt>
                      <c:pt idx="17">
                        <c:v>3687.6745526545092</c:v>
                      </c:pt>
                      <c:pt idx="18">
                        <c:v>3697.7728961058283</c:v>
                      </c:pt>
                      <c:pt idx="19">
                        <c:v>3700.4925316691451</c:v>
                      </c:pt>
                    </c:numCache>
                  </c:numRef>
                </c:val>
                <c:smooth val="0"/>
                <c:extLst xmlns:c15="http://schemas.microsoft.com/office/drawing/2012/chart">
                  <c:ext xmlns:c16="http://schemas.microsoft.com/office/drawing/2014/chart" uri="{C3380CC4-5D6E-409C-BE32-E72D297353CC}">
                    <c16:uniqueId val="{00000004-6DCD-4AD1-8EAE-03DBECC1B1D7}"/>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State!$D$29</c15:sqref>
                        </c15:formulaRef>
                      </c:ext>
                    </c:extLst>
                    <c:strCache>
                      <c:ptCount val="1"/>
                      <c:pt idx="0">
                        <c:v>Oregon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extLst xmlns:c15="http://schemas.microsoft.com/office/drawing/2012/chart">
                      <c:ext xmlns:c15="http://schemas.microsoft.com/office/drawing/2012/chart" uri="{02D57815-91ED-43cb-92C2-25804820EDAC}">
                        <c15:formulaRef>
                          <c15:sqref>State!$D$30:$D$49</c15:sqref>
                        </c15:formulaRef>
                      </c:ext>
                    </c:extLst>
                    <c:numCache>
                      <c:formatCode>_(* #,##0_);_(* \(#,##0\);_(* "-"??_);_(@_)</c:formatCode>
                      <c:ptCount val="20"/>
                      <c:pt idx="0">
                        <c:v>13621.532352879143</c:v>
                      </c:pt>
                      <c:pt idx="1">
                        <c:v>14506.597189634986</c:v>
                      </c:pt>
                      <c:pt idx="2">
                        <c:v>16307.041051448272</c:v>
                      </c:pt>
                      <c:pt idx="3">
                        <c:v>17360.432515944678</c:v>
                      </c:pt>
                      <c:pt idx="4">
                        <c:v>17873.416243536438</c:v>
                      </c:pt>
                      <c:pt idx="5">
                        <c:v>18909.955188292268</c:v>
                      </c:pt>
                      <c:pt idx="6">
                        <c:v>20294.419938499603</c:v>
                      </c:pt>
                      <c:pt idx="7">
                        <c:v>20625.97316106459</c:v>
                      </c:pt>
                      <c:pt idx="8">
                        <c:v>20598.436004271432</c:v>
                      </c:pt>
                      <c:pt idx="9">
                        <c:v>21152.414344865247</c:v>
                      </c:pt>
                      <c:pt idx="10">
                        <c:v>21356.001675222647</c:v>
                      </c:pt>
                      <c:pt idx="11">
                        <c:v>21492.223465844043</c:v>
                      </c:pt>
                      <c:pt idx="12">
                        <c:v>21677.526743869916</c:v>
                      </c:pt>
                      <c:pt idx="13">
                        <c:v>21895.711052860399</c:v>
                      </c:pt>
                      <c:pt idx="14">
                        <c:v>22180.064903355804</c:v>
                      </c:pt>
                      <c:pt idx="15">
                        <c:v>22410.957169257901</c:v>
                      </c:pt>
                      <c:pt idx="16">
                        <c:v>22705.996381443631</c:v>
                      </c:pt>
                      <c:pt idx="17">
                        <c:v>23013.902851294068</c:v>
                      </c:pt>
                      <c:pt idx="18">
                        <c:v>23357.87633641313</c:v>
                      </c:pt>
                      <c:pt idx="19">
                        <c:v>23682.701620711345</c:v>
                      </c:pt>
                    </c:numCache>
                  </c:numRef>
                </c:val>
                <c:smooth val="0"/>
                <c:extLst xmlns:c15="http://schemas.microsoft.com/office/drawing/2012/chart">
                  <c:ext xmlns:c16="http://schemas.microsoft.com/office/drawing/2014/chart" uri="{C3380CC4-5D6E-409C-BE32-E72D297353CC}">
                    <c16:uniqueId val="{00000005-6DCD-4AD1-8EAE-03DBECC1B1D7}"/>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State!$F$29</c15:sqref>
                        </c15:formulaRef>
                      </c:ext>
                    </c:extLst>
                    <c:strCache>
                      <c:ptCount val="1"/>
                      <c:pt idx="0">
                        <c:v>Washington</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extLst xmlns:c15="http://schemas.microsoft.com/office/drawing/2012/chart">
                      <c:ext xmlns:c15="http://schemas.microsoft.com/office/drawing/2012/chart" uri="{02D57815-91ED-43cb-92C2-25804820EDAC}">
                        <c15:formulaRef>
                          <c15:sqref>State!$F$30:$F$49</c15:sqref>
                        </c15:formulaRef>
                      </c:ext>
                    </c:extLst>
                    <c:numCache>
                      <c:formatCode>_(* #,##0_);_(* \(#,##0\);_(* "-"??_);_(@_)</c:formatCode>
                      <c:ptCount val="20"/>
                      <c:pt idx="0">
                        <c:v>4117.3116608602813</c:v>
                      </c:pt>
                      <c:pt idx="1">
                        <c:v>4132.1881305148054</c:v>
                      </c:pt>
                      <c:pt idx="2">
                        <c:v>4144.5585928439641</c:v>
                      </c:pt>
                      <c:pt idx="3">
                        <c:v>4109.8087450663734</c:v>
                      </c:pt>
                      <c:pt idx="4">
                        <c:v>4095.5734020899276</c:v>
                      </c:pt>
                      <c:pt idx="5">
                        <c:v>4090.1558179670301</c:v>
                      </c:pt>
                      <c:pt idx="6">
                        <c:v>4097.7438336011928</c:v>
                      </c:pt>
                      <c:pt idx="7">
                        <c:v>4084.6009996620314</c:v>
                      </c:pt>
                      <c:pt idx="8">
                        <c:v>4083.4695985141279</c:v>
                      </c:pt>
                      <c:pt idx="9">
                        <c:v>4088.8997829337263</c:v>
                      </c:pt>
                      <c:pt idx="10">
                        <c:v>4100.6581086020587</c:v>
                      </c:pt>
                      <c:pt idx="11">
                        <c:v>4094.1845781384418</c:v>
                      </c:pt>
                      <c:pt idx="12">
                        <c:v>4102.032551671794</c:v>
                      </c:pt>
                      <c:pt idx="13">
                        <c:v>4112.8068743043232</c:v>
                      </c:pt>
                      <c:pt idx="14">
                        <c:v>4139.4868089954816</c:v>
                      </c:pt>
                      <c:pt idx="15">
                        <c:v>4150.1412560625122</c:v>
                      </c:pt>
                      <c:pt idx="16">
                        <c:v>4175.4370528894251</c:v>
                      </c:pt>
                      <c:pt idx="17">
                        <c:v>4205.9898078278775</c:v>
                      </c:pt>
                      <c:pt idx="18">
                        <c:v>4248.361040877402</c:v>
                      </c:pt>
                      <c:pt idx="19">
                        <c:v>4274.3679902521108</c:v>
                      </c:pt>
                    </c:numCache>
                  </c:numRef>
                </c:val>
                <c:smooth val="0"/>
                <c:extLst xmlns:c15="http://schemas.microsoft.com/office/drawing/2012/chart">
                  <c:ext xmlns:c16="http://schemas.microsoft.com/office/drawing/2014/chart" uri="{C3380CC4-5D6E-409C-BE32-E72D297353CC}">
                    <c16:uniqueId val="{00000006-6DCD-4AD1-8EAE-03DBECC1B1D7}"/>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State!$G$29</c15:sqref>
                        </c15:formulaRef>
                      </c:ext>
                    </c:extLst>
                    <c:strCache>
                      <c:ptCount val="1"/>
                      <c:pt idx="0">
                        <c:v>Wyoming</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extLst xmlns:c15="http://schemas.microsoft.com/office/drawing/2012/chart">
                      <c:ext xmlns:c15="http://schemas.microsoft.com/office/drawing/2012/chart" uri="{02D57815-91ED-43cb-92C2-25804820EDAC}">
                        <c15:formulaRef>
                          <c15:sqref>State!$A$30:$A$49</c15:sqref>
                        </c15:formulaRef>
                      </c:ext>
                    </c:extLst>
                    <c:numCache>
                      <c:formatCode>General</c:formatCode>
                      <c:ptCount val="20"/>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numCache>
                  </c:numRef>
                </c:cat>
                <c:val>
                  <c:numRef>
                    <c:extLst xmlns:c15="http://schemas.microsoft.com/office/drawing/2012/chart">
                      <c:ext xmlns:c15="http://schemas.microsoft.com/office/drawing/2012/chart" uri="{02D57815-91ED-43cb-92C2-25804820EDAC}">
                        <c15:formulaRef>
                          <c15:sqref>State!$G$30:$G$49</c15:sqref>
                        </c15:formulaRef>
                      </c:ext>
                    </c:extLst>
                    <c:numCache>
                      <c:formatCode>_(* #,##0_);_(* \(#,##0\);_(* "-"??_);_(@_)</c:formatCode>
                      <c:ptCount val="20"/>
                      <c:pt idx="0">
                        <c:v>8896.716443287507</c:v>
                      </c:pt>
                      <c:pt idx="1">
                        <c:v>8963.0315999580907</c:v>
                      </c:pt>
                      <c:pt idx="2">
                        <c:v>9039.2952703812716</c:v>
                      </c:pt>
                      <c:pt idx="3">
                        <c:v>9279.1757781874712</c:v>
                      </c:pt>
                      <c:pt idx="4">
                        <c:v>9261.4356575452821</c:v>
                      </c:pt>
                      <c:pt idx="5">
                        <c:v>9207.2513631310576</c:v>
                      </c:pt>
                      <c:pt idx="6">
                        <c:v>9248.113316643703</c:v>
                      </c:pt>
                      <c:pt idx="7">
                        <c:v>9193.0919774950944</c:v>
                      </c:pt>
                      <c:pt idx="8">
                        <c:v>9213.016861235541</c:v>
                      </c:pt>
                      <c:pt idx="9">
                        <c:v>9174.8629831467697</c:v>
                      </c:pt>
                      <c:pt idx="10">
                        <c:v>9211.5142122052912</c:v>
                      </c:pt>
                      <c:pt idx="11">
                        <c:v>9177.3294078225917</c:v>
                      </c:pt>
                      <c:pt idx="12">
                        <c:v>9161.5609828180823</c:v>
                      </c:pt>
                      <c:pt idx="13">
                        <c:v>9148.1064515712078</c:v>
                      </c:pt>
                      <c:pt idx="14">
                        <c:v>9152.5456614066679</c:v>
                      </c:pt>
                      <c:pt idx="15">
                        <c:v>9120.7692660636567</c:v>
                      </c:pt>
                      <c:pt idx="16">
                        <c:v>9120.6039651145093</c:v>
                      </c:pt>
                      <c:pt idx="17">
                        <c:v>9126.4824420166497</c:v>
                      </c:pt>
                      <c:pt idx="18">
                        <c:v>9146.7914788397629</c:v>
                      </c:pt>
                      <c:pt idx="19">
                        <c:v>9142.5144336735029</c:v>
                      </c:pt>
                    </c:numCache>
                  </c:numRef>
                </c:val>
                <c:smooth val="0"/>
                <c:extLst xmlns:c15="http://schemas.microsoft.com/office/drawing/2012/chart">
                  <c:ext xmlns:c16="http://schemas.microsoft.com/office/drawing/2014/chart" uri="{C3380CC4-5D6E-409C-BE32-E72D297353CC}">
                    <c16:uniqueId val="{00000007-6DCD-4AD1-8EAE-03DBECC1B1D7}"/>
                  </c:ext>
                </c:extLst>
              </c15:ser>
            </c15:filteredLineSeries>
          </c:ext>
        </c:extLst>
      </c:lineChart>
      <c:catAx>
        <c:axId val="20267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55487"/>
        <c:crosses val="autoZero"/>
        <c:auto val="1"/>
        <c:lblAlgn val="ctr"/>
        <c:lblOffset val="100"/>
        <c:noMultiLvlLbl val="0"/>
      </c:catAx>
      <c:valAx>
        <c:axId val="202554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67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14811C-2E18-4842-8DAB-8FEBF0F08780}" type="datetimeFigureOut">
              <a:rPr lang="en-US" smtClean="0"/>
              <a:t>9/10/2024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7D7B172-A9A7-3244-9FEB-D7D4FC060799}" type="slidenum">
              <a:rPr lang="en-US" smtClean="0"/>
              <a:t>‹#›</a:t>
            </a:fld>
            <a:endParaRPr lang="en-US"/>
          </a:p>
        </p:txBody>
      </p:sp>
    </p:spTree>
    <p:extLst>
      <p:ext uri="{BB962C8B-B14F-4D97-AF65-F5344CB8AC3E}">
        <p14:creationId xmlns:p14="http://schemas.microsoft.com/office/powerpoint/2010/main" val="1700741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67A52-ED4B-47BB-9040-248F5B1B5B4A}"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DCE08-3D94-40E3-B2B2-F1A3A6863EF0}" type="slidenum">
              <a:rPr lang="en-US" smtClean="0"/>
              <a:t>‹#›</a:t>
            </a:fld>
            <a:endParaRPr lang="en-US"/>
          </a:p>
        </p:txBody>
      </p:sp>
    </p:spTree>
    <p:extLst>
      <p:ext uri="{BB962C8B-B14F-4D97-AF65-F5344CB8AC3E}">
        <p14:creationId xmlns:p14="http://schemas.microsoft.com/office/powerpoint/2010/main" val="1199477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9DCE08-3D94-40E3-B2B2-F1A3A6863EF0}" type="slidenum">
              <a:rPr lang="en-US" smtClean="0"/>
              <a:t>1</a:t>
            </a:fld>
            <a:endParaRPr lang="en-US"/>
          </a:p>
        </p:txBody>
      </p:sp>
    </p:spTree>
    <p:extLst>
      <p:ext uri="{BB962C8B-B14F-4D97-AF65-F5344CB8AC3E}">
        <p14:creationId xmlns:p14="http://schemas.microsoft.com/office/powerpoint/2010/main" val="4069157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9DCE08-3D94-40E3-B2B2-F1A3A6863EF0}" type="slidenum">
              <a:rPr lang="en-US" smtClean="0"/>
              <a:t>15</a:t>
            </a:fld>
            <a:endParaRPr lang="en-US"/>
          </a:p>
        </p:txBody>
      </p:sp>
    </p:spTree>
    <p:extLst>
      <p:ext uri="{BB962C8B-B14F-4D97-AF65-F5344CB8AC3E}">
        <p14:creationId xmlns:p14="http://schemas.microsoft.com/office/powerpoint/2010/main" val="212915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l">
              <a:buFont typeface="Arial" panose="020B0604020202020204" pitchFamily="34" charset="0"/>
              <a:buChar char="•"/>
            </a:pPr>
            <a:r>
              <a:rPr lang="en-US" sz="1200" dirty="0"/>
              <a:t>How does it work?</a:t>
            </a:r>
          </a:p>
          <a:p>
            <a:pPr marL="914389" lvl="1" indent="-457200" algn="l">
              <a:buFont typeface="Wingdings" panose="05000000000000000000" pitchFamily="2" charset="2"/>
              <a:buChar char="§"/>
            </a:pPr>
            <a:r>
              <a:rPr lang="en-US" sz="1200" dirty="0"/>
              <a:t>The program uses renewable energy stored in customer-owned battery systems. The battery will be made available to Rocky Mountain Power to help manage energy on the electric grid.</a:t>
            </a:r>
          </a:p>
          <a:p>
            <a:pPr marL="914389" lvl="1" indent="-457200" algn="l">
              <a:buFont typeface="Wingdings" panose="05000000000000000000" pitchFamily="2" charset="2"/>
              <a:buChar char="§"/>
            </a:pPr>
            <a:r>
              <a:rPr lang="en-US" sz="1200" dirty="0"/>
              <a:t>The battery storage system may serve as back-up electricity to the customers home or business.</a:t>
            </a:r>
          </a:p>
          <a:p>
            <a:pPr marL="457200" indent="-457200" algn="l">
              <a:buFont typeface="Arial" panose="020B0604020202020204" pitchFamily="34" charset="0"/>
              <a:buChar char="•"/>
            </a:pPr>
            <a:r>
              <a:rPr lang="en-US" sz="1200" dirty="0"/>
              <a:t>2021 – 2024 battery enrollments</a:t>
            </a:r>
          </a:p>
          <a:p>
            <a:pPr marL="914389" lvl="1" indent="-457200" algn="l">
              <a:buFont typeface="Wingdings" panose="05000000000000000000" pitchFamily="2" charset="2"/>
              <a:buChar char="§"/>
            </a:pPr>
            <a:r>
              <a:rPr lang="en-US" sz="1200" dirty="0"/>
              <a:t>Utah – over 4,000 customers</a:t>
            </a:r>
          </a:p>
          <a:p>
            <a:pPr marL="914389" lvl="1" indent="-457200" algn="l">
              <a:buFont typeface="Wingdings" panose="05000000000000000000" pitchFamily="2" charset="2"/>
              <a:buChar char="§"/>
            </a:pPr>
            <a:r>
              <a:rPr lang="en-US" sz="1200" dirty="0"/>
              <a:t>Idaho – several hundred</a:t>
            </a:r>
          </a:p>
          <a:p>
            <a:pPr marL="461963" lvl="1" indent="-461963" algn="l" defTabSz="457200">
              <a:buFont typeface="Arial" panose="020B0604020202020204" pitchFamily="34" charset="0"/>
              <a:buChar char="•"/>
            </a:pPr>
            <a:r>
              <a:rPr lang="en-US" sz="1200" dirty="0"/>
              <a:t>Receive an upfront incentive and earn ongoing bill credits</a:t>
            </a:r>
          </a:p>
          <a:p>
            <a:pPr marL="919151" lvl="2" indent="-461963" algn="l" defTabSz="457200">
              <a:buFont typeface="Wingdings" panose="05000000000000000000" pitchFamily="2" charset="2"/>
              <a:buChar char="§"/>
            </a:pPr>
            <a:r>
              <a:rPr lang="en-US" sz="1200" dirty="0"/>
              <a:t>$600 per kW with solar installed before 9/1/21 or $400 per kW after 9/1/21</a:t>
            </a:r>
          </a:p>
          <a:p>
            <a:pPr marL="919151" lvl="2" indent="-461963" algn="l" defTabSz="457200">
              <a:buFont typeface="Wingdings" panose="05000000000000000000" pitchFamily="2" charset="2"/>
              <a:buChar char="§"/>
            </a:pPr>
            <a:r>
              <a:rPr lang="en-US" sz="1200" dirty="0"/>
              <a:t>$15 per kW on your monthly bill</a:t>
            </a:r>
          </a:p>
          <a:p>
            <a:pPr marL="461963" lvl="1" indent="-461963" algn="l" defTabSz="457200">
              <a:buFont typeface="Arial" panose="020B0604020202020204" pitchFamily="34" charset="0"/>
              <a:buChar char="•"/>
            </a:pPr>
            <a:r>
              <a:rPr lang="en-US" sz="1200" dirty="0"/>
              <a:t>Benefits</a:t>
            </a:r>
          </a:p>
          <a:p>
            <a:pPr marL="919151" lvl="2" indent="-461963" algn="l" defTabSz="457200">
              <a:buFont typeface="Wingdings" panose="05000000000000000000" pitchFamily="2" charset="2"/>
              <a:buChar char="§"/>
            </a:pPr>
            <a:r>
              <a:rPr lang="en-US" sz="1200" dirty="0"/>
              <a:t>Helps create a healthier environment</a:t>
            </a:r>
          </a:p>
          <a:p>
            <a:pPr marL="919151" lvl="2" indent="-461963" algn="l" defTabSz="457200">
              <a:buFont typeface="Wingdings" panose="05000000000000000000" pitchFamily="2" charset="2"/>
              <a:buChar char="§"/>
            </a:pPr>
            <a:r>
              <a:rPr lang="en-US" sz="1200" dirty="0"/>
              <a:t>Keeps electricity prices among the nation’s lowest</a:t>
            </a:r>
          </a:p>
          <a:p>
            <a:pPr marL="461963" lvl="2" indent="-461963" algn="l" defTabSz="457200">
              <a:buFont typeface="Arial" panose="020B0604020202020204" pitchFamily="34" charset="0"/>
              <a:buChar char="•"/>
            </a:pPr>
            <a:r>
              <a:rPr lang="en-US" sz="1200" dirty="0"/>
              <a:t>Eligible batteries must meet the following requirements</a:t>
            </a:r>
          </a:p>
          <a:p>
            <a:pPr marL="919152" lvl="3" indent="-461963" algn="l" defTabSz="457200">
              <a:buFont typeface="Wingdings" panose="05000000000000000000" pitchFamily="2" charset="2"/>
              <a:buChar char="§"/>
            </a:pPr>
            <a:r>
              <a:rPr lang="en-US" sz="1200" dirty="0"/>
              <a:t>Ability to integrate with Rocky Mountain Power’s distributed battery grid management program, including 30 second interval data.</a:t>
            </a:r>
          </a:p>
          <a:p>
            <a:pPr marL="919152" lvl="3" indent="-461963" algn="l" defTabSz="457200">
              <a:buFont typeface="Wingdings" panose="05000000000000000000" pitchFamily="2" charset="2"/>
              <a:buChar char="§"/>
            </a:pPr>
            <a:r>
              <a:rPr lang="en-US" sz="1200" dirty="0"/>
              <a:t>Utility grade batteries with a minimum of 4 kW/10kWh</a:t>
            </a:r>
          </a:p>
          <a:p>
            <a:pPr marL="919152" lvl="3" indent="-461963" algn="l" defTabSz="457200">
              <a:buFont typeface="Wingdings" panose="05000000000000000000" pitchFamily="2" charset="2"/>
              <a:buChar char="§"/>
            </a:pPr>
            <a:r>
              <a:rPr lang="en-US" sz="1200" dirty="0"/>
              <a:t>Minimum of 10-year battery warranty</a:t>
            </a:r>
          </a:p>
          <a:p>
            <a:pPr marL="919152" lvl="3" indent="-461963" algn="l" defTabSz="457200">
              <a:buFont typeface="Wingdings" panose="05000000000000000000" pitchFamily="2" charset="2"/>
              <a:buChar char="§"/>
            </a:pPr>
            <a:r>
              <a:rPr lang="en-US" sz="1200" dirty="0"/>
              <a:t>Minimum of 7,500 battery cycle life to accommodate for daily load cycling</a:t>
            </a:r>
          </a:p>
          <a:p>
            <a:pPr marL="919152" lvl="3" indent="-461963" algn="l" defTabSz="457200">
              <a:buFont typeface="Wingdings" panose="05000000000000000000" pitchFamily="2" charset="2"/>
              <a:buChar char="§"/>
            </a:pPr>
            <a:r>
              <a:rPr lang="en-US" sz="1200" dirty="0"/>
              <a:t>Ability to charge/discharge multiple times a day</a:t>
            </a:r>
          </a:p>
          <a:p>
            <a:pPr marL="919152" lvl="3" indent="-461963" algn="l" defTabSz="457200">
              <a:buFont typeface="Wingdings" panose="05000000000000000000" pitchFamily="2" charset="2"/>
              <a:buChar char="§"/>
            </a:pPr>
            <a:r>
              <a:rPr lang="en-US" sz="1200" dirty="0"/>
              <a:t>Full Dispatch control by PacifiCorp to meet the needs of the program</a:t>
            </a:r>
          </a:p>
          <a:p>
            <a:pPr marL="919152" lvl="3" indent="-461963" algn="l" defTabSz="457200">
              <a:buFont typeface="Wingdings" panose="05000000000000000000" pitchFamily="2" charset="2"/>
              <a:buChar char="§"/>
            </a:pPr>
            <a:r>
              <a:rPr lang="en-US" sz="1200" dirty="0"/>
              <a:t>Proper UL or equivalent safe certification for residential and commercial applications</a:t>
            </a:r>
          </a:p>
          <a:p>
            <a:endParaRPr lang="en-US" dirty="0"/>
          </a:p>
        </p:txBody>
      </p:sp>
      <p:sp>
        <p:nvSpPr>
          <p:cNvPr id="4" name="Slide Number Placeholder 3"/>
          <p:cNvSpPr>
            <a:spLocks noGrp="1"/>
          </p:cNvSpPr>
          <p:nvPr>
            <p:ph type="sldNum" sz="quarter" idx="5"/>
          </p:nvPr>
        </p:nvSpPr>
        <p:spPr/>
        <p:txBody>
          <a:bodyPr/>
          <a:lstStyle/>
          <a:p>
            <a:fld id="{189DCE08-3D94-40E3-B2B2-F1A3A6863EF0}" type="slidenum">
              <a:rPr lang="en-US" smtClean="0"/>
              <a:t>16</a:t>
            </a:fld>
            <a:endParaRPr lang="en-US"/>
          </a:p>
        </p:txBody>
      </p:sp>
    </p:spTree>
    <p:extLst>
      <p:ext uri="{BB962C8B-B14F-4D97-AF65-F5344CB8AC3E}">
        <p14:creationId xmlns:p14="http://schemas.microsoft.com/office/powerpoint/2010/main" val="22811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Calibri" panose="020F0502020204030204" pitchFamily="34" charset="0"/>
              </a:rPr>
              <a:t>Eligible major renovation applies to gut-rehabs, defined as the replacement of the building’s interior except for framing, and where the applicable code requires a permit that invokes compliance with the energy code for the HVAC and Building Envelope System.   </a:t>
            </a:r>
          </a:p>
          <a:p>
            <a:pPr marL="0" indent="0" algn="l">
              <a:buNone/>
            </a:pPr>
            <a:endParaRPr lang="en-US" sz="1100" b="0" i="0" u="none" strike="noStrike" baseline="0" dirty="0">
              <a:solidFill>
                <a:srgbClr val="000000"/>
              </a:solidFill>
              <a:latin typeface="Calibri" panose="020F0502020204030204" pitchFamily="34" charset="0"/>
            </a:endParaRPr>
          </a:p>
          <a:p>
            <a:r>
              <a:rPr lang="en-US" sz="1200" b="0" i="0" u="none" strike="noStrike" baseline="0" dirty="0" err="1">
                <a:solidFill>
                  <a:srgbClr val="000000"/>
                </a:solidFill>
                <a:latin typeface="Calibri" panose="020F0502020204030204" pitchFamily="34" charset="0"/>
              </a:rPr>
              <a:t>Comchecks</a:t>
            </a:r>
            <a:r>
              <a:rPr lang="en-US" sz="1200" b="0" i="0" u="none" strike="noStrike" baseline="0" dirty="0">
                <a:solidFill>
                  <a:srgbClr val="000000"/>
                </a:solidFill>
                <a:latin typeface="Calibri" panose="020F0502020204030204" pitchFamily="34" charset="0"/>
              </a:rPr>
              <a:t> will be requested for the HVAC and Envelope to document eligibility </a:t>
            </a:r>
          </a:p>
          <a:p>
            <a:endParaRPr lang="en-US" dirty="0"/>
          </a:p>
        </p:txBody>
      </p:sp>
      <p:sp>
        <p:nvSpPr>
          <p:cNvPr id="4" name="Slide Number Placeholder 3"/>
          <p:cNvSpPr>
            <a:spLocks noGrp="1"/>
          </p:cNvSpPr>
          <p:nvPr>
            <p:ph type="sldNum" sz="quarter" idx="5"/>
          </p:nvPr>
        </p:nvSpPr>
        <p:spPr/>
        <p:txBody>
          <a:bodyPr/>
          <a:lstStyle/>
          <a:p>
            <a:fld id="{189DCE08-3D94-40E3-B2B2-F1A3A6863EF0}" type="slidenum">
              <a:rPr lang="en-US" smtClean="0"/>
              <a:t>19</a:t>
            </a:fld>
            <a:endParaRPr lang="en-US"/>
          </a:p>
        </p:txBody>
      </p:sp>
    </p:spTree>
    <p:extLst>
      <p:ext uri="{BB962C8B-B14F-4D97-AF65-F5344CB8AC3E}">
        <p14:creationId xmlns:p14="http://schemas.microsoft.com/office/powerpoint/2010/main" val="308770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CF61E-4A9B-4D7A-AA67-A1BCDA6A1559}" type="slidenum">
              <a:rPr lang="en-US" smtClean="0"/>
              <a:t>2</a:t>
            </a:fld>
            <a:endParaRPr lang="en-US"/>
          </a:p>
        </p:txBody>
      </p:sp>
    </p:spTree>
    <p:extLst>
      <p:ext uri="{BB962C8B-B14F-4D97-AF65-F5344CB8AC3E}">
        <p14:creationId xmlns:p14="http://schemas.microsoft.com/office/powerpoint/2010/main" val="294225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Every two years, PacifiCorp produces an Integrated Resource Plan that serves as a roadmap for how the company will provide electric service to its customers over a 20-year planning horizon. In the off year, the company publishes an update to the IRP which captures any changes to planning conditions that occurred after the IRP was finalized. The company published an off-year update to the IRP in April 2024.</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As part of the IRP process, the company forecasts customer demand over this planning horizon. The IRP compares forecast customer demand with existing generation resources and identifies gaps, which represent generation resources that need to be acquired to meet customer demand. The plan does not select specific projects. Rather, it proposes a portfolio of resource types, such as power plants, transmission projects, long-term and short-term market purchases of electricity, demand-side efficiency programs for customers and efficiency measures that the utility itself can take. The final preferred portfolio is based on a detailed evaluation of both costs and risks in the best interests of utility customers. </a:t>
            </a:r>
          </a:p>
        </p:txBody>
      </p:sp>
      <p:sp>
        <p:nvSpPr>
          <p:cNvPr id="4" name="Slide Number Placeholder 3"/>
          <p:cNvSpPr>
            <a:spLocks noGrp="1"/>
          </p:cNvSpPr>
          <p:nvPr>
            <p:ph type="sldNum" sz="quarter" idx="5"/>
          </p:nvPr>
        </p:nvSpPr>
        <p:spPr/>
        <p:txBody>
          <a:bodyPr/>
          <a:lstStyle/>
          <a:p>
            <a:fld id="{0F55CC53-9166-4E52-943C-AAC09E4F15E8}" type="slidenum">
              <a:rPr lang="en-US" smtClean="0"/>
              <a:t>3</a:t>
            </a:fld>
            <a:endParaRPr lang="en-US"/>
          </a:p>
        </p:txBody>
      </p:sp>
    </p:spTree>
    <p:extLst>
      <p:ext uri="{BB962C8B-B14F-4D97-AF65-F5344CB8AC3E}">
        <p14:creationId xmlns:p14="http://schemas.microsoft.com/office/powerpoint/2010/main" val="87307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PacifiCorp has continually reduced HB 2021-relevant emissions associated with electricity provided to end-users in Oregon since at least 2019. </a:t>
            </a:r>
          </a:p>
          <a:p>
            <a:endParaRPr lang="en-US" dirty="0"/>
          </a:p>
        </p:txBody>
      </p:sp>
      <p:sp>
        <p:nvSpPr>
          <p:cNvPr id="4" name="Slide Number Placeholder 3"/>
          <p:cNvSpPr>
            <a:spLocks noGrp="1"/>
          </p:cNvSpPr>
          <p:nvPr>
            <p:ph type="sldNum" sz="quarter" idx="5"/>
          </p:nvPr>
        </p:nvSpPr>
        <p:spPr/>
        <p:txBody>
          <a:bodyPr/>
          <a:lstStyle/>
          <a:p>
            <a:fld id="{66FE23C0-C795-4255-9DCE-02A1F5AD4786}" type="slidenum">
              <a:rPr lang="en-US" smtClean="0"/>
              <a:t>4</a:t>
            </a:fld>
            <a:endParaRPr lang="en-US"/>
          </a:p>
        </p:txBody>
      </p:sp>
    </p:spTree>
    <p:extLst>
      <p:ext uri="{BB962C8B-B14F-4D97-AF65-F5344CB8AC3E}">
        <p14:creationId xmlns:p14="http://schemas.microsoft.com/office/powerpoint/2010/main" val="1944959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Forecast of system load growth over next 10 years – provides base line of what we need to be prepared to serve –use IRP load forecasts – high and base case. Use the high case to show what could happen to our system with large EV and data center loads (will see whether IRP team forecasts include data center possible increases, </a:t>
            </a:r>
            <a:r>
              <a:rPr lang="en-US" sz="1800" dirty="0" err="1">
                <a:effectLst/>
                <a:latin typeface="Calibri" panose="020F0502020204030204" pitchFamily="34" charset="0"/>
                <a:ea typeface="Calibri" panose="020F0502020204030204" pitchFamily="34" charset="0"/>
              </a:rPr>
              <a:t>etc</a:t>
            </a:r>
            <a:endParaRPr lang="en-US" dirty="0"/>
          </a:p>
        </p:txBody>
      </p:sp>
      <p:sp>
        <p:nvSpPr>
          <p:cNvPr id="4" name="Slide Number Placeholder 3"/>
          <p:cNvSpPr>
            <a:spLocks noGrp="1"/>
          </p:cNvSpPr>
          <p:nvPr>
            <p:ph type="sldNum" sz="quarter" idx="5"/>
          </p:nvPr>
        </p:nvSpPr>
        <p:spPr/>
        <p:txBody>
          <a:bodyPr/>
          <a:lstStyle/>
          <a:p>
            <a:fld id="{0F55CC53-9166-4E52-943C-AAC09E4F15E8}" type="slidenum">
              <a:rPr lang="en-US" smtClean="0"/>
              <a:t>5</a:t>
            </a:fld>
            <a:endParaRPr lang="en-US"/>
          </a:p>
        </p:txBody>
      </p:sp>
    </p:spTree>
    <p:extLst>
      <p:ext uri="{BB962C8B-B14F-4D97-AF65-F5344CB8AC3E}">
        <p14:creationId xmlns:p14="http://schemas.microsoft.com/office/powerpoint/2010/main" val="39400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F55CC53-9166-4E52-943C-AAC09E4F15E8}" type="slidenum">
              <a:rPr lang="en-US" smtClean="0"/>
              <a:t>8</a:t>
            </a:fld>
            <a:endParaRPr lang="en-US"/>
          </a:p>
        </p:txBody>
      </p:sp>
    </p:spTree>
    <p:extLst>
      <p:ext uri="{BB962C8B-B14F-4D97-AF65-F5344CB8AC3E}">
        <p14:creationId xmlns:p14="http://schemas.microsoft.com/office/powerpoint/2010/main" val="676194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The 2023 IRP update delivers customers significant near-term cost savings by accounting for recent regulatory policy changes and deferring portions of previously anticipated resource acquisitions. Additionally, PacifiCorp’s longstanding commitment to ensuring reliable service to customers will require continued investment in all major resource types. </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A recent federal court stay of the proposed ozone transport rule avoids accelerated closures of thermal resources, resulting in changes to the wind, solar and battery capacity anticipated in the 2023 IRP. </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Arial" panose="020B0604020202020204" pitchFamily="34" charset="0"/>
              </a:rPr>
              <a:t>While renewable resource acquisitions will continue, much of the capacity previously anticipated will be delayed until later years. Acquisition of these resources will continue at lower levels over the next five years, and then increase in 2032. </a:t>
            </a:r>
            <a:endParaRPr lang="en-US" dirty="0"/>
          </a:p>
        </p:txBody>
      </p:sp>
      <p:sp>
        <p:nvSpPr>
          <p:cNvPr id="4" name="Slide Number Placeholder 3"/>
          <p:cNvSpPr>
            <a:spLocks noGrp="1"/>
          </p:cNvSpPr>
          <p:nvPr>
            <p:ph type="sldNum" sz="quarter" idx="5"/>
          </p:nvPr>
        </p:nvSpPr>
        <p:spPr/>
        <p:txBody>
          <a:bodyPr/>
          <a:lstStyle/>
          <a:p>
            <a:fld id="{189DCE08-3D94-40E3-B2B2-F1A3A6863EF0}" type="slidenum">
              <a:rPr lang="en-US" smtClean="0"/>
              <a:t>10</a:t>
            </a:fld>
            <a:endParaRPr lang="en-US"/>
          </a:p>
        </p:txBody>
      </p:sp>
    </p:spTree>
    <p:extLst>
      <p:ext uri="{BB962C8B-B14F-4D97-AF65-F5344CB8AC3E}">
        <p14:creationId xmlns:p14="http://schemas.microsoft.com/office/powerpoint/2010/main" val="390041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from different slide layouts by selecting “New Slide” </a:t>
            </a:r>
          </a:p>
          <a:p>
            <a:endParaRPr lang="en-US" dirty="0"/>
          </a:p>
        </p:txBody>
      </p:sp>
      <p:sp>
        <p:nvSpPr>
          <p:cNvPr id="4" name="Slide Number Placeholder 3"/>
          <p:cNvSpPr>
            <a:spLocks noGrp="1"/>
          </p:cNvSpPr>
          <p:nvPr>
            <p:ph type="sldNum" sz="quarter" idx="10"/>
          </p:nvPr>
        </p:nvSpPr>
        <p:spPr/>
        <p:txBody>
          <a:bodyPr/>
          <a:lstStyle/>
          <a:p>
            <a:fld id="{189DCE08-3D94-40E3-B2B2-F1A3A6863EF0}" type="slidenum">
              <a:rPr lang="en-US" smtClean="0"/>
              <a:t>12</a:t>
            </a:fld>
            <a:endParaRPr lang="en-US"/>
          </a:p>
        </p:txBody>
      </p:sp>
    </p:spTree>
    <p:extLst>
      <p:ext uri="{BB962C8B-B14F-4D97-AF65-F5344CB8AC3E}">
        <p14:creationId xmlns:p14="http://schemas.microsoft.com/office/powerpoint/2010/main" val="1349010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from different slide layouts by selecting “New Slide”</a:t>
            </a:r>
          </a:p>
          <a:p>
            <a:endParaRPr lang="en-US" dirty="0"/>
          </a:p>
        </p:txBody>
      </p:sp>
      <p:sp>
        <p:nvSpPr>
          <p:cNvPr id="4" name="Slide Number Placeholder 3"/>
          <p:cNvSpPr>
            <a:spLocks noGrp="1"/>
          </p:cNvSpPr>
          <p:nvPr>
            <p:ph type="sldNum" sz="quarter" idx="10"/>
          </p:nvPr>
        </p:nvSpPr>
        <p:spPr/>
        <p:txBody>
          <a:bodyPr/>
          <a:lstStyle/>
          <a:p>
            <a:fld id="{189DCE08-3D94-40E3-B2B2-F1A3A6863EF0}" type="slidenum">
              <a:rPr lang="en-US" smtClean="0"/>
              <a:t>14</a:t>
            </a:fld>
            <a:endParaRPr lang="en-US"/>
          </a:p>
        </p:txBody>
      </p:sp>
    </p:spTree>
    <p:extLst>
      <p:ext uri="{BB962C8B-B14F-4D97-AF65-F5344CB8AC3E}">
        <p14:creationId xmlns:p14="http://schemas.microsoft.com/office/powerpoint/2010/main" val="2822283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mages">
    <p:spTree>
      <p:nvGrpSpPr>
        <p:cNvPr id="1" name=""/>
        <p:cNvGrpSpPr/>
        <p:nvPr/>
      </p:nvGrpSpPr>
      <p:grpSpPr>
        <a:xfrm>
          <a:off x="0" y="0"/>
          <a:ext cx="0" cy="0"/>
          <a:chOff x="0" y="0"/>
          <a:chExt cx="0" cy="0"/>
        </a:xfrm>
      </p:grpSpPr>
      <p:pic>
        <p:nvPicPr>
          <p:cNvPr id="3" name="Picture 2" descr="Graphical user interface, website&#10;&#10;Description automatically generated with medium confidence">
            <a:extLst>
              <a:ext uri="{FF2B5EF4-FFF2-40B4-BE49-F238E27FC236}">
                <a16:creationId xmlns:a16="http://schemas.microsoft.com/office/drawing/2014/main" id="{F6EC22B8-B106-4018-8258-3C972149B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112840"/>
            <a:ext cx="12192001" cy="1325563"/>
          </a:xfrm>
          <a:prstGeom prst="rect">
            <a:avLst/>
          </a:prstGeom>
        </p:spPr>
        <p:txBody>
          <a:bodyPr vert="horz" lIns="91440" tIns="45720" rIns="91440" bIns="45720" rtlCol="0" anchor="ctr">
            <a:normAutofit/>
          </a:bodyPr>
          <a:lstStyle>
            <a:lvl1pPr algn="ctr">
              <a:defRPr sz="6600" b="0" i="0">
                <a:latin typeface="+mn-lt"/>
              </a:defRPr>
            </a:lvl1pPr>
          </a:lstStyle>
          <a:p>
            <a:r>
              <a:rPr lang="en-US" dirty="0"/>
              <a:t>Click to edit Master title style</a:t>
            </a:r>
          </a:p>
        </p:txBody>
      </p:sp>
    </p:spTree>
    <p:extLst>
      <p:ext uri="{BB962C8B-B14F-4D97-AF65-F5344CB8AC3E}">
        <p14:creationId xmlns:p14="http://schemas.microsoft.com/office/powerpoint/2010/main" val="23580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w 3 Images">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3" name="Content Placeholder 2">
            <a:extLst>
              <a:ext uri="{FF2B5EF4-FFF2-40B4-BE49-F238E27FC236}">
                <a16:creationId xmlns:a16="http://schemas.microsoft.com/office/drawing/2014/main" id="{2A7EA583-D6C3-7E46-88F9-6A3ACAA36AE7}"/>
              </a:ext>
            </a:extLst>
          </p:cNvPr>
          <p:cNvSpPr>
            <a:spLocks noGrp="1"/>
          </p:cNvSpPr>
          <p:nvPr>
            <p:ph sz="half" idx="1"/>
          </p:nvPr>
        </p:nvSpPr>
        <p:spPr>
          <a:xfrm>
            <a:off x="737460" y="874764"/>
            <a:ext cx="11020989" cy="235683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9734182E-65EC-DB48-93C6-0999217B8C53}"/>
              </a:ext>
            </a:extLst>
          </p:cNvPr>
          <p:cNvSpPr>
            <a:spLocks noGrp="1"/>
          </p:cNvSpPr>
          <p:nvPr>
            <p:ph type="pic" idx="10"/>
          </p:nvPr>
        </p:nvSpPr>
        <p:spPr>
          <a:xfrm>
            <a:off x="4434856" y="3515885"/>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9734182E-65EC-DB48-93C6-0999217B8C53}"/>
              </a:ext>
            </a:extLst>
          </p:cNvPr>
          <p:cNvSpPr>
            <a:spLocks noGrp="1"/>
          </p:cNvSpPr>
          <p:nvPr>
            <p:ph type="pic" idx="11"/>
          </p:nvPr>
        </p:nvSpPr>
        <p:spPr>
          <a:xfrm>
            <a:off x="8132252" y="3515885"/>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737460" y="3515885"/>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6">
            <a:extLst>
              <a:ext uri="{FF2B5EF4-FFF2-40B4-BE49-F238E27FC236}">
                <a16:creationId xmlns:a16="http://schemas.microsoft.com/office/drawing/2014/main" id="{DA4361D9-0645-B34D-9BE4-3D070C427E15}"/>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244209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4 images">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7" name="Picture Placeholder 2">
            <a:extLst>
              <a:ext uri="{FF2B5EF4-FFF2-40B4-BE49-F238E27FC236}">
                <a16:creationId xmlns:a16="http://schemas.microsoft.com/office/drawing/2014/main" id="{9734182E-65EC-DB48-93C6-0999217B8C53}"/>
              </a:ext>
            </a:extLst>
          </p:cNvPr>
          <p:cNvSpPr>
            <a:spLocks noGrp="1"/>
          </p:cNvSpPr>
          <p:nvPr>
            <p:ph type="pic" idx="10"/>
          </p:nvPr>
        </p:nvSpPr>
        <p:spPr>
          <a:xfrm>
            <a:off x="4434857" y="929279"/>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Picture Placeholder 2">
            <a:extLst>
              <a:ext uri="{FF2B5EF4-FFF2-40B4-BE49-F238E27FC236}">
                <a16:creationId xmlns:a16="http://schemas.microsoft.com/office/drawing/2014/main" id="{9734182E-65EC-DB48-93C6-0999217B8C53}"/>
              </a:ext>
            </a:extLst>
          </p:cNvPr>
          <p:cNvSpPr>
            <a:spLocks noGrp="1"/>
          </p:cNvSpPr>
          <p:nvPr>
            <p:ph type="pic" idx="11"/>
          </p:nvPr>
        </p:nvSpPr>
        <p:spPr>
          <a:xfrm>
            <a:off x="8132253" y="929278"/>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9"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4434857" y="3414675"/>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0" name="Picture Placeholder 2">
            <a:extLst>
              <a:ext uri="{FF2B5EF4-FFF2-40B4-BE49-F238E27FC236}">
                <a16:creationId xmlns:a16="http://schemas.microsoft.com/office/drawing/2014/main" id="{9734182E-65EC-DB48-93C6-0999217B8C53}"/>
              </a:ext>
            </a:extLst>
          </p:cNvPr>
          <p:cNvSpPr>
            <a:spLocks noGrp="1"/>
          </p:cNvSpPr>
          <p:nvPr>
            <p:ph type="pic" idx="13"/>
          </p:nvPr>
        </p:nvSpPr>
        <p:spPr>
          <a:xfrm>
            <a:off x="8132253" y="3414674"/>
            <a:ext cx="3626197" cy="23882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Content Placeholder 2">
            <a:extLst>
              <a:ext uri="{FF2B5EF4-FFF2-40B4-BE49-F238E27FC236}">
                <a16:creationId xmlns:a16="http://schemas.microsoft.com/office/drawing/2014/main" id="{574D9C3F-D8A7-2F47-AEBE-5109E2DFF824}"/>
              </a:ext>
            </a:extLst>
          </p:cNvPr>
          <p:cNvSpPr>
            <a:spLocks noGrp="1"/>
          </p:cNvSpPr>
          <p:nvPr>
            <p:ph idx="1"/>
          </p:nvPr>
        </p:nvSpPr>
        <p:spPr>
          <a:xfrm>
            <a:off x="664912" y="941498"/>
            <a:ext cx="3657019" cy="4861405"/>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620F260-7EC2-4045-9B4C-C6F850CC161D}"/>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135996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FEB05558-5926-2B45-B7A4-6F782CD93D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5" name="Rectangle 4">
            <a:extLst>
              <a:ext uri="{FF2B5EF4-FFF2-40B4-BE49-F238E27FC236}">
                <a16:creationId xmlns:a16="http://schemas.microsoft.com/office/drawing/2014/main" id="{91DD455D-C53D-D54D-B800-4F9E6D99B7E5}"/>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1075236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ataCenter">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47A2CACA-817D-B34D-9808-9BF15A134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3911919" y="351200"/>
            <a:ext cx="6184004" cy="1072745"/>
          </a:xfrm>
          <a:prstGeom prst="rect">
            <a:avLst/>
          </a:prstGeom>
        </p:spPr>
        <p:txBody>
          <a:bodyPr vert="horz" lIns="91440" tIns="45720" rIns="91440" bIns="45720" rtlCol="0" anchor="ctr">
            <a:normAutofit/>
          </a:bodyPr>
          <a:lstStyle>
            <a:lvl1pPr algn="r">
              <a:defRPr sz="4000">
                <a:solidFill>
                  <a:schemeClr val="bg1"/>
                </a:solidFill>
                <a:latin typeface="+mn-lt"/>
              </a:defRPr>
            </a:lvl1pPr>
          </a:lstStyle>
          <a:p>
            <a:r>
              <a:rPr lang="en-US" dirty="0"/>
              <a:t>Click to edit Section title</a:t>
            </a:r>
          </a:p>
        </p:txBody>
      </p:sp>
    </p:spTree>
    <p:extLst>
      <p:ext uri="{BB962C8B-B14F-4D97-AF65-F5344CB8AC3E}">
        <p14:creationId xmlns:p14="http://schemas.microsoft.com/office/powerpoint/2010/main" val="3675876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Workshop">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AB419583-DD2D-D143-8764-15D74DF12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43" cy="6876755"/>
          </a:xfrm>
          <a:prstGeom prst="rect">
            <a:avLst/>
          </a:prstGeom>
        </p:spPr>
      </p:pic>
      <p:sp>
        <p:nvSpPr>
          <p:cNvPr id="7"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5698277" y="2663181"/>
            <a:ext cx="6184004" cy="1072745"/>
          </a:xfrm>
          <a:prstGeom prst="rect">
            <a:avLst/>
          </a:prstGeom>
        </p:spPr>
        <p:txBody>
          <a:bodyPr vert="horz" lIns="91440" tIns="45720" rIns="91440" bIns="45720" rtlCol="0" anchor="ctr">
            <a:normAutofit/>
          </a:bodyPr>
          <a:lstStyle>
            <a:lvl1pPr algn="r">
              <a:defRPr sz="4000">
                <a:latin typeface="+mn-lt"/>
              </a:defRPr>
            </a:lvl1pPr>
          </a:lstStyle>
          <a:p>
            <a:r>
              <a:rPr lang="en-US" dirty="0"/>
              <a:t>Click to edit Section</a:t>
            </a:r>
          </a:p>
        </p:txBody>
      </p:sp>
    </p:spTree>
    <p:extLst>
      <p:ext uri="{BB962C8B-B14F-4D97-AF65-F5344CB8AC3E}">
        <p14:creationId xmlns:p14="http://schemas.microsoft.com/office/powerpoint/2010/main" val="141195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Wind Energy">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9F5B578-ABEB-E74F-A106-A756C3357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26" y="0"/>
            <a:ext cx="12207926" cy="6866958"/>
          </a:xfrm>
          <a:prstGeom prst="rect">
            <a:avLst/>
          </a:prstGeom>
        </p:spPr>
      </p:pic>
      <p:sp>
        <p:nvSpPr>
          <p:cNvPr id="6"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1331753" y="2126809"/>
            <a:ext cx="6184004" cy="1072745"/>
          </a:xfrm>
          <a:prstGeom prst="rect">
            <a:avLst/>
          </a:prstGeom>
        </p:spPr>
        <p:txBody>
          <a:bodyPr vert="horz" lIns="91440" tIns="45720" rIns="91440" bIns="45720" rtlCol="0" anchor="ctr">
            <a:normAutofit/>
          </a:bodyPr>
          <a:lstStyle>
            <a:lvl1pPr algn="r">
              <a:defRPr sz="4000">
                <a:latin typeface="+mn-lt"/>
              </a:defRPr>
            </a:lvl1pPr>
          </a:lstStyle>
          <a:p>
            <a:r>
              <a:rPr lang="en-US" dirty="0"/>
              <a:t>Click to edit Section</a:t>
            </a:r>
          </a:p>
        </p:txBody>
      </p:sp>
    </p:spTree>
    <p:extLst>
      <p:ext uri="{BB962C8B-B14F-4D97-AF65-F5344CB8AC3E}">
        <p14:creationId xmlns:p14="http://schemas.microsoft.com/office/powerpoint/2010/main" val="3087286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EnergyEff">
    <p:spTree>
      <p:nvGrpSpPr>
        <p:cNvPr id="1" name=""/>
        <p:cNvGrpSpPr/>
        <p:nvPr/>
      </p:nvGrpSpPr>
      <p:grpSpPr>
        <a:xfrm>
          <a:off x="0" y="0"/>
          <a:ext cx="0" cy="0"/>
          <a:chOff x="0" y="0"/>
          <a:chExt cx="0" cy="0"/>
        </a:xfrm>
      </p:grpSpPr>
      <p:pic>
        <p:nvPicPr>
          <p:cNvPr id="4" name="Picture 3" descr="Section Slide Images R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6"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374226" y="1060267"/>
            <a:ext cx="6184004" cy="1072745"/>
          </a:xfrm>
          <a:prstGeom prst="rect">
            <a:avLst/>
          </a:prstGeom>
        </p:spPr>
        <p:txBody>
          <a:bodyPr vert="horz" lIns="91440" tIns="45720" rIns="91440" bIns="45720" rtlCol="0" anchor="ctr">
            <a:normAutofit/>
          </a:bodyPr>
          <a:lstStyle>
            <a:lvl1pPr algn="r">
              <a:defRPr sz="4000">
                <a:solidFill>
                  <a:schemeClr val="bg1"/>
                </a:solidFill>
                <a:latin typeface="+mn-lt"/>
              </a:defRPr>
            </a:lvl1pPr>
          </a:lstStyle>
          <a:p>
            <a:r>
              <a:rPr lang="en-US" dirty="0"/>
              <a:t>Click to edit Section title</a:t>
            </a:r>
          </a:p>
        </p:txBody>
      </p:sp>
    </p:spTree>
    <p:extLst>
      <p:ext uri="{BB962C8B-B14F-4D97-AF65-F5344CB8AC3E}">
        <p14:creationId xmlns:p14="http://schemas.microsoft.com/office/powerpoint/2010/main" val="1185478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Restaurant">
    <p:spTree>
      <p:nvGrpSpPr>
        <p:cNvPr id="1" name=""/>
        <p:cNvGrpSpPr/>
        <p:nvPr/>
      </p:nvGrpSpPr>
      <p:grpSpPr>
        <a:xfrm>
          <a:off x="0" y="0"/>
          <a:ext cx="0" cy="0"/>
          <a:chOff x="0" y="0"/>
          <a:chExt cx="0" cy="0"/>
        </a:xfrm>
      </p:grpSpPr>
      <p:pic>
        <p:nvPicPr>
          <p:cNvPr id="4" name="Picture 3" descr="Section Slide Images R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6"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5283908" y="1103297"/>
            <a:ext cx="6184004" cy="1072745"/>
          </a:xfrm>
          <a:prstGeom prst="rect">
            <a:avLst/>
          </a:prstGeom>
        </p:spPr>
        <p:txBody>
          <a:bodyPr vert="horz" lIns="91440" tIns="45720" rIns="91440" bIns="45720" rtlCol="0" anchor="ctr">
            <a:normAutofit/>
          </a:bodyPr>
          <a:lstStyle>
            <a:lvl1pPr algn="r">
              <a:defRPr sz="4000">
                <a:solidFill>
                  <a:schemeClr val="bg1"/>
                </a:solidFill>
                <a:latin typeface="+mn-lt"/>
              </a:defRPr>
            </a:lvl1pPr>
          </a:lstStyle>
          <a:p>
            <a:r>
              <a:rPr lang="en-US" dirty="0"/>
              <a:t>Click to edit Section title</a:t>
            </a:r>
          </a:p>
        </p:txBody>
      </p:sp>
    </p:spTree>
    <p:extLst>
      <p:ext uri="{BB962C8B-B14F-4D97-AF65-F5344CB8AC3E}">
        <p14:creationId xmlns:p14="http://schemas.microsoft.com/office/powerpoint/2010/main" val="93911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usiness Tech">
    <p:spTree>
      <p:nvGrpSpPr>
        <p:cNvPr id="1" name=""/>
        <p:cNvGrpSpPr/>
        <p:nvPr/>
      </p:nvGrpSpPr>
      <p:grpSpPr>
        <a:xfrm>
          <a:off x="0" y="0"/>
          <a:ext cx="0" cy="0"/>
          <a:chOff x="0" y="0"/>
          <a:chExt cx="0" cy="0"/>
        </a:xfrm>
      </p:grpSpPr>
      <p:pic>
        <p:nvPicPr>
          <p:cNvPr id="4" name="Picture 3" descr="Section Slide Images 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
        <p:nvSpPr>
          <p:cNvPr id="6"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5125166" y="680327"/>
            <a:ext cx="6184004" cy="1072745"/>
          </a:xfrm>
          <a:prstGeom prst="rect">
            <a:avLst/>
          </a:prstGeom>
        </p:spPr>
        <p:txBody>
          <a:bodyPr vert="horz" lIns="91440" tIns="45720" rIns="91440" bIns="45720" rtlCol="0" anchor="ctr">
            <a:normAutofit/>
          </a:bodyPr>
          <a:lstStyle>
            <a:lvl1pPr algn="r">
              <a:defRPr sz="4000">
                <a:solidFill>
                  <a:schemeClr val="bg1"/>
                </a:solidFill>
                <a:latin typeface="+mn-lt"/>
              </a:defRPr>
            </a:lvl1pPr>
          </a:lstStyle>
          <a:p>
            <a:r>
              <a:rPr lang="en-US" dirty="0"/>
              <a:t>Click to edit Section title</a:t>
            </a:r>
          </a:p>
        </p:txBody>
      </p:sp>
    </p:spTree>
    <p:extLst>
      <p:ext uri="{BB962C8B-B14F-4D97-AF65-F5344CB8AC3E}">
        <p14:creationId xmlns:p14="http://schemas.microsoft.com/office/powerpoint/2010/main" val="404095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arade">
    <p:spTree>
      <p:nvGrpSpPr>
        <p:cNvPr id="1" name=""/>
        <p:cNvGrpSpPr/>
        <p:nvPr/>
      </p:nvGrpSpPr>
      <p:grpSpPr>
        <a:xfrm>
          <a:off x="0" y="0"/>
          <a:ext cx="0" cy="0"/>
          <a:chOff x="0" y="0"/>
          <a:chExt cx="0" cy="0"/>
        </a:xfrm>
      </p:grpSpPr>
      <p:pic>
        <p:nvPicPr>
          <p:cNvPr id="3" name="Picture 2" descr="Section Slide Images 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1757554" y="1615939"/>
            <a:ext cx="6184004" cy="1072745"/>
          </a:xfrm>
          <a:prstGeom prst="rect">
            <a:avLst/>
          </a:prstGeom>
        </p:spPr>
        <p:txBody>
          <a:bodyPr vert="horz" lIns="91440" tIns="45720" rIns="91440" bIns="45720" rtlCol="0" anchor="ctr">
            <a:normAutofit/>
          </a:bodyPr>
          <a:lstStyle>
            <a:lvl1pPr algn="r">
              <a:defRPr sz="4000">
                <a:solidFill>
                  <a:schemeClr val="bg1"/>
                </a:solidFill>
                <a:latin typeface="+mn-lt"/>
              </a:defRPr>
            </a:lvl1pPr>
          </a:lstStyle>
          <a:p>
            <a:r>
              <a:rPr lang="en-US" dirty="0"/>
              <a:t>Click to edit Section title</a:t>
            </a:r>
          </a:p>
        </p:txBody>
      </p:sp>
    </p:spTree>
    <p:extLst>
      <p:ext uri="{BB962C8B-B14F-4D97-AF65-F5344CB8AC3E}">
        <p14:creationId xmlns:p14="http://schemas.microsoft.com/office/powerpoint/2010/main" val="353431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FCFADE52-2760-4479-A8AE-16BB975762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775621"/>
            <a:ext cx="12192001" cy="1325563"/>
          </a:xfrm>
          <a:prstGeom prst="rect">
            <a:avLst/>
          </a:prstGeom>
        </p:spPr>
        <p:txBody>
          <a:bodyPr vert="horz" lIns="91440" tIns="45720" rIns="91440" bIns="45720" rtlCol="0" anchor="ctr">
            <a:normAutofit/>
          </a:bodyPr>
          <a:lstStyle>
            <a:lvl1pPr algn="ctr">
              <a:defRPr sz="6600" b="0" i="0">
                <a:latin typeface="+mn-lt"/>
              </a:defRPr>
            </a:lvl1pPr>
          </a:lstStyle>
          <a:p>
            <a:r>
              <a:rPr lang="en-US" dirty="0"/>
              <a:t>Click to edit Master title style</a:t>
            </a:r>
          </a:p>
        </p:txBody>
      </p:sp>
    </p:spTree>
    <p:extLst>
      <p:ext uri="{BB962C8B-B14F-4D97-AF65-F5344CB8AC3E}">
        <p14:creationId xmlns:p14="http://schemas.microsoft.com/office/powerpoint/2010/main" val="448578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lank">
    <p:spTree>
      <p:nvGrpSpPr>
        <p:cNvPr id="1" name=""/>
        <p:cNvGrpSpPr/>
        <p:nvPr/>
      </p:nvGrpSpPr>
      <p:grpSpPr>
        <a:xfrm>
          <a:off x="0" y="0"/>
          <a:ext cx="0" cy="0"/>
          <a:chOff x="0" y="0"/>
          <a:chExt cx="0" cy="0"/>
        </a:xfrm>
      </p:grpSpPr>
      <p:pic>
        <p:nvPicPr>
          <p:cNvPr id="5" name="Content Placeholder 8">
            <a:extLst>
              <a:ext uri="{FF2B5EF4-FFF2-40B4-BE49-F238E27FC236}">
                <a16:creationId xmlns:a16="http://schemas.microsoft.com/office/drawing/2014/main" id="{2BD2FB86-96E6-574E-97E3-A66EFB61BE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hasCustomPrompt="1"/>
          </p:nvPr>
        </p:nvSpPr>
        <p:spPr>
          <a:xfrm>
            <a:off x="5328479" y="1438438"/>
            <a:ext cx="6184004" cy="1072745"/>
          </a:xfrm>
          <a:prstGeom prst="rect">
            <a:avLst/>
          </a:prstGeom>
        </p:spPr>
        <p:txBody>
          <a:bodyPr vert="horz" lIns="91440" tIns="45720" rIns="91440" bIns="45720" rtlCol="0" anchor="ctr">
            <a:normAutofit/>
          </a:bodyPr>
          <a:lstStyle>
            <a:lvl1pPr algn="r">
              <a:defRPr sz="4000">
                <a:latin typeface="+mn-lt"/>
              </a:defRPr>
            </a:lvl1pPr>
          </a:lstStyle>
          <a:p>
            <a:r>
              <a:rPr lang="en-US" dirty="0"/>
              <a:t>Click to edit Section title</a:t>
            </a:r>
          </a:p>
        </p:txBody>
      </p:sp>
    </p:spTree>
    <p:extLst>
      <p:ext uri="{BB962C8B-B14F-4D97-AF65-F5344CB8AC3E}">
        <p14:creationId xmlns:p14="http://schemas.microsoft.com/office/powerpoint/2010/main" val="309337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Blank">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BD2FB86-96E6-574E-97E3-A66EFB61BE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 y="2"/>
            <a:ext cx="12191999" cy="6857998"/>
          </a:xfrm>
          <a:prstGeom prst="rect">
            <a:avLst/>
          </a:prstGeom>
        </p:spPr>
      </p:pic>
      <p:pic>
        <p:nvPicPr>
          <p:cNvPr id="7"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6" y="0"/>
            <a:ext cx="12193468" cy="6837312"/>
          </a:xfrm>
          <a:prstGeom prst="rect">
            <a:avLst/>
          </a:prstGeom>
        </p:spPr>
      </p:pic>
      <p:sp>
        <p:nvSpPr>
          <p:cNvPr id="6"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838200" y="365132"/>
            <a:ext cx="10515600" cy="77787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2" name="Slide Number Placeholder 1"/>
          <p:cNvSpPr>
            <a:spLocks noGrp="1"/>
          </p:cNvSpPr>
          <p:nvPr>
            <p:ph type="sldNum" sz="quarter" idx="10"/>
          </p:nvPr>
        </p:nvSpPr>
        <p:spPr/>
        <p:txBody>
          <a:bodyPr/>
          <a:lstStyle/>
          <a:p>
            <a:fld id="{AD3365A3-EACA-4D9D-8C0E-FA4D0B6DA7FF}" type="slidenum">
              <a:rPr lang="en-US" smtClean="0">
                <a:solidFill>
                  <a:prstClr val="black">
                    <a:tint val="75000"/>
                  </a:prstClr>
                </a:solidFill>
              </a:rPr>
              <a:pPr/>
              <a:t>‹#›</a:t>
            </a:fld>
            <a:endParaRPr lang="en-US">
              <a:solidFill>
                <a:prstClr val="black">
                  <a:tint val="75000"/>
                </a:prstClr>
              </a:solidFill>
            </a:endParaRPr>
          </a:p>
        </p:txBody>
      </p:sp>
      <p:sp>
        <p:nvSpPr>
          <p:cNvPr id="8" name="Text Placeholder 2">
            <a:extLst>
              <a:ext uri="{FF2B5EF4-FFF2-40B4-BE49-F238E27FC236}">
                <a16:creationId xmlns:a16="http://schemas.microsoft.com/office/drawing/2014/main" id="{A1A43870-8FA9-FC41-BB12-8730903C29F3}"/>
              </a:ext>
            </a:extLst>
          </p:cNvPr>
          <p:cNvSpPr>
            <a:spLocks noGrp="1"/>
          </p:cNvSpPr>
          <p:nvPr>
            <p:ph idx="1"/>
          </p:nvPr>
        </p:nvSpPr>
        <p:spPr>
          <a:xfrm>
            <a:off x="838200" y="134980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8573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Blue">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3E26F02E-C82A-4EB8-837F-BA5F89485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0" y="2803123"/>
            <a:ext cx="12192001" cy="1325563"/>
          </a:xfrm>
          <a:prstGeom prst="rect">
            <a:avLst/>
          </a:prstGeom>
        </p:spPr>
        <p:txBody>
          <a:bodyPr vert="horz" lIns="91440" tIns="45720" rIns="91440" bIns="45720" rtlCol="0" anchor="ctr">
            <a:normAutofit/>
          </a:bodyPr>
          <a:lstStyle>
            <a:lvl1pPr algn="ctr">
              <a:defRPr sz="6600" b="0" i="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4045564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74D9C3F-D8A7-2F47-AEBE-5109E2DFF824}"/>
              </a:ext>
            </a:extLst>
          </p:cNvPr>
          <p:cNvSpPr>
            <a:spLocks noGrp="1"/>
          </p:cNvSpPr>
          <p:nvPr>
            <p:ph idx="10"/>
          </p:nvPr>
        </p:nvSpPr>
        <p:spPr>
          <a:xfrm>
            <a:off x="6423640" y="1214973"/>
            <a:ext cx="524163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 y="1"/>
            <a:ext cx="12193468" cy="6857999"/>
          </a:xfrm>
          <a:prstGeom prst="rect">
            <a:avLst/>
          </a:prstGeom>
        </p:spPr>
      </p:pic>
      <p:sp>
        <p:nvSpPr>
          <p:cNvPr id="10" name="Content Placeholder 2">
            <a:extLst>
              <a:ext uri="{FF2B5EF4-FFF2-40B4-BE49-F238E27FC236}">
                <a16:creationId xmlns:a16="http://schemas.microsoft.com/office/drawing/2014/main" id="{574D9C3F-D8A7-2F47-AEBE-5109E2DFF824}"/>
              </a:ext>
            </a:extLst>
          </p:cNvPr>
          <p:cNvSpPr>
            <a:spLocks noGrp="1"/>
          </p:cNvSpPr>
          <p:nvPr>
            <p:ph idx="1"/>
          </p:nvPr>
        </p:nvSpPr>
        <p:spPr>
          <a:xfrm>
            <a:off x="838200" y="1209523"/>
            <a:ext cx="524163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74D9C3F-D8A7-2F47-AEBE-5109E2DFF824}"/>
              </a:ext>
            </a:extLst>
          </p:cNvPr>
          <p:cNvSpPr>
            <a:spLocks noGrp="1"/>
          </p:cNvSpPr>
          <p:nvPr>
            <p:ph idx="11"/>
          </p:nvPr>
        </p:nvSpPr>
        <p:spPr>
          <a:xfrm>
            <a:off x="6423640" y="1214973"/>
            <a:ext cx="524163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5481267" y="136778"/>
            <a:ext cx="6184004" cy="1072745"/>
          </a:xfrm>
          <a:prstGeom prst="rect">
            <a:avLst/>
          </a:prstGeom>
        </p:spPr>
        <p:txBody>
          <a:bodyPr vert="horz" lIns="91440" tIns="45720" rIns="91440" bIns="45720" rtlCol="0" anchor="ctr">
            <a:normAutofit/>
          </a:bodyPr>
          <a:lstStyle>
            <a:lvl1pPr>
              <a:defRPr sz="3600">
                <a:latin typeface="+mn-lt"/>
              </a:defRPr>
            </a:lvl1pPr>
          </a:lstStyle>
          <a:p>
            <a:r>
              <a:rPr lang="en-US" dirty="0"/>
              <a:t>Click to edit Master title style</a:t>
            </a:r>
          </a:p>
        </p:txBody>
      </p:sp>
      <p:sp>
        <p:nvSpPr>
          <p:cNvPr id="2" name="Rectangle 1">
            <a:extLst>
              <a:ext uri="{FF2B5EF4-FFF2-40B4-BE49-F238E27FC236}">
                <a16:creationId xmlns:a16="http://schemas.microsoft.com/office/drawing/2014/main" id="{40E701CB-CB82-9049-8E36-682C4190336D}"/>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64012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w Image">
    <p:spTree>
      <p:nvGrpSpPr>
        <p:cNvPr id="1" name=""/>
        <p:cNvGrpSpPr/>
        <p:nvPr/>
      </p:nvGrpSpPr>
      <p:grpSpPr>
        <a:xfrm>
          <a:off x="0" y="0"/>
          <a:ext cx="0" cy="0"/>
          <a:chOff x="0" y="0"/>
          <a:chExt cx="0" cy="0"/>
        </a:xfrm>
      </p:grpSpPr>
      <p:pic>
        <p:nvPicPr>
          <p:cNvPr id="7"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3" name="Content Placeholder 2">
            <a:extLst>
              <a:ext uri="{FF2B5EF4-FFF2-40B4-BE49-F238E27FC236}">
                <a16:creationId xmlns:a16="http://schemas.microsoft.com/office/drawing/2014/main" id="{574D9C3F-D8A7-2F47-AEBE-5109E2DFF824}"/>
              </a:ext>
            </a:extLst>
          </p:cNvPr>
          <p:cNvSpPr>
            <a:spLocks noGrp="1"/>
          </p:cNvSpPr>
          <p:nvPr>
            <p:ph idx="1"/>
          </p:nvPr>
        </p:nvSpPr>
        <p:spPr>
          <a:xfrm>
            <a:off x="718517" y="1438985"/>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574D9C3F-D8A7-2F47-AEBE-5109E2DFF824}"/>
              </a:ext>
            </a:extLst>
          </p:cNvPr>
          <p:cNvSpPr>
            <a:spLocks noGrp="1"/>
          </p:cNvSpPr>
          <p:nvPr>
            <p:ph idx="13"/>
          </p:nvPr>
        </p:nvSpPr>
        <p:spPr>
          <a:xfrm>
            <a:off x="4315163" y="1438985"/>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7950895" y="1421925"/>
            <a:ext cx="3751563" cy="43683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5481267" y="136778"/>
            <a:ext cx="6184004" cy="1072745"/>
          </a:xfrm>
          <a:prstGeom prst="rect">
            <a:avLst/>
          </a:prstGeom>
        </p:spPr>
        <p:txBody>
          <a:bodyPr vert="horz" lIns="91440" tIns="45720" rIns="91440" bIns="45720" rtlCol="0" anchor="ctr">
            <a:normAutofit/>
          </a:bodyPr>
          <a:lstStyle>
            <a:lvl1pPr>
              <a:defRPr sz="3600">
                <a:latin typeface="+mn-lt"/>
              </a:defRPr>
            </a:lvl1pPr>
          </a:lstStyle>
          <a:p>
            <a:r>
              <a:rPr lang="en-US" dirty="0"/>
              <a:t>Click to edit Master title style</a:t>
            </a:r>
          </a:p>
        </p:txBody>
      </p:sp>
      <p:sp>
        <p:nvSpPr>
          <p:cNvPr id="9" name="Rectangle 8">
            <a:extLst>
              <a:ext uri="{FF2B5EF4-FFF2-40B4-BE49-F238E27FC236}">
                <a16:creationId xmlns:a16="http://schemas.microsoft.com/office/drawing/2014/main" id="{30EDCAA7-8314-6546-AA33-F36BE49B8371}"/>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341663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2" name="Content Placeholder 2">
            <a:extLst>
              <a:ext uri="{FF2B5EF4-FFF2-40B4-BE49-F238E27FC236}">
                <a16:creationId xmlns:a16="http://schemas.microsoft.com/office/drawing/2014/main" id="{574D9C3F-D8A7-2F47-AEBE-5109E2DFF824}"/>
              </a:ext>
            </a:extLst>
          </p:cNvPr>
          <p:cNvSpPr>
            <a:spLocks noGrp="1"/>
          </p:cNvSpPr>
          <p:nvPr>
            <p:ph idx="10"/>
          </p:nvPr>
        </p:nvSpPr>
        <p:spPr>
          <a:xfrm>
            <a:off x="4541062" y="1303557"/>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574D9C3F-D8A7-2F47-AEBE-5109E2DFF824}"/>
              </a:ext>
            </a:extLst>
          </p:cNvPr>
          <p:cNvSpPr>
            <a:spLocks noGrp="1"/>
          </p:cNvSpPr>
          <p:nvPr>
            <p:ph idx="11"/>
          </p:nvPr>
        </p:nvSpPr>
        <p:spPr>
          <a:xfrm>
            <a:off x="8325115" y="1294188"/>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574D9C3F-D8A7-2F47-AEBE-5109E2DFF824}"/>
              </a:ext>
            </a:extLst>
          </p:cNvPr>
          <p:cNvSpPr>
            <a:spLocks noGrp="1"/>
          </p:cNvSpPr>
          <p:nvPr>
            <p:ph idx="1"/>
          </p:nvPr>
        </p:nvSpPr>
        <p:spPr>
          <a:xfrm>
            <a:off x="801915" y="1303557"/>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5481267" y="136778"/>
            <a:ext cx="6184004" cy="1072745"/>
          </a:xfrm>
          <a:prstGeom prst="rect">
            <a:avLst/>
          </a:prstGeom>
        </p:spPr>
        <p:txBody>
          <a:bodyPr vert="horz" lIns="91440" tIns="45720" rIns="91440" bIns="45720" rtlCol="0" anchor="ctr">
            <a:normAutofit/>
          </a:bodyPr>
          <a:lstStyle>
            <a:lvl1pPr>
              <a:defRPr sz="3600">
                <a:latin typeface="+mn-lt"/>
              </a:defRPr>
            </a:lvl1pPr>
          </a:lstStyle>
          <a:p>
            <a:r>
              <a:rPr lang="en-US" dirty="0"/>
              <a:t>Click to edit Master title style</a:t>
            </a:r>
          </a:p>
        </p:txBody>
      </p:sp>
      <p:sp>
        <p:nvSpPr>
          <p:cNvPr id="8" name="Rectangle 7">
            <a:extLst>
              <a:ext uri="{FF2B5EF4-FFF2-40B4-BE49-F238E27FC236}">
                <a16:creationId xmlns:a16="http://schemas.microsoft.com/office/drawing/2014/main" id="{43E37394-8F91-9A4A-80AC-C389000DCC49}"/>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246063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6" name="Content Placeholder 2">
            <a:extLst>
              <a:ext uri="{FF2B5EF4-FFF2-40B4-BE49-F238E27FC236}">
                <a16:creationId xmlns:a16="http://schemas.microsoft.com/office/drawing/2014/main" id="{574D9C3F-D8A7-2F47-AEBE-5109E2DFF824}"/>
              </a:ext>
            </a:extLst>
          </p:cNvPr>
          <p:cNvSpPr>
            <a:spLocks noGrp="1"/>
          </p:cNvSpPr>
          <p:nvPr>
            <p:ph idx="1"/>
          </p:nvPr>
        </p:nvSpPr>
        <p:spPr>
          <a:xfrm>
            <a:off x="801915" y="1303557"/>
            <a:ext cx="3411119"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5481267" y="136778"/>
            <a:ext cx="6184004" cy="1072745"/>
          </a:xfrm>
          <a:prstGeom prst="rect">
            <a:avLst/>
          </a:prstGeom>
        </p:spPr>
        <p:txBody>
          <a:bodyPr vert="horz" lIns="91440" tIns="45720" rIns="91440" bIns="45720" rtlCol="0" anchor="ctr">
            <a:normAutofit/>
          </a:bodyPr>
          <a:lstStyle>
            <a:lvl1pPr>
              <a:defRPr sz="3600">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A61F93A0-94A4-3B41-AE8A-A6630BDEE436}"/>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267812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w Image">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2"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5216851" y="1462342"/>
            <a:ext cx="6448419" cy="43954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Content Placeholder 2">
            <a:extLst>
              <a:ext uri="{FF2B5EF4-FFF2-40B4-BE49-F238E27FC236}">
                <a16:creationId xmlns:a16="http://schemas.microsoft.com/office/drawing/2014/main" id="{574D9C3F-D8A7-2F47-AEBE-5109E2DFF824}"/>
              </a:ext>
            </a:extLst>
          </p:cNvPr>
          <p:cNvSpPr>
            <a:spLocks noGrp="1"/>
          </p:cNvSpPr>
          <p:nvPr>
            <p:ph idx="1"/>
          </p:nvPr>
        </p:nvSpPr>
        <p:spPr>
          <a:xfrm>
            <a:off x="718517" y="1462341"/>
            <a:ext cx="4241730" cy="43954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5481267" y="136778"/>
            <a:ext cx="6184004" cy="1072745"/>
          </a:xfrm>
          <a:prstGeom prst="rect">
            <a:avLst/>
          </a:prstGeom>
        </p:spPr>
        <p:txBody>
          <a:bodyPr vert="horz" lIns="91440" tIns="45720" rIns="91440" bIns="45720" rtlCol="0" anchor="ctr">
            <a:normAutofit/>
          </a:bodyPr>
          <a:lstStyle>
            <a:lvl1pPr>
              <a:defRPr sz="3600">
                <a:latin typeface="+mn-lt"/>
              </a:defRPr>
            </a:lvl1pPr>
          </a:lstStyle>
          <a:p>
            <a:r>
              <a:rPr lang="en-US" dirty="0"/>
              <a:t>Click to edit Master title style</a:t>
            </a:r>
          </a:p>
        </p:txBody>
      </p:sp>
      <p:sp>
        <p:nvSpPr>
          <p:cNvPr id="8" name="Rectangle 7">
            <a:extLst>
              <a:ext uri="{FF2B5EF4-FFF2-40B4-BE49-F238E27FC236}">
                <a16:creationId xmlns:a16="http://schemas.microsoft.com/office/drawing/2014/main" id="{A06AC23D-D02E-AC4C-B7A5-017E857B5FAE}"/>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3929618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w Caption">
    <p:spTree>
      <p:nvGrpSpPr>
        <p:cNvPr id="1" name=""/>
        <p:cNvGrpSpPr/>
        <p:nvPr/>
      </p:nvGrpSpPr>
      <p:grpSpPr>
        <a:xfrm>
          <a:off x="0" y="0"/>
          <a:ext cx="0" cy="0"/>
          <a:chOff x="0" y="0"/>
          <a:chExt cx="0" cy="0"/>
        </a:xfrm>
      </p:grpSpPr>
      <p:pic>
        <p:nvPicPr>
          <p:cNvPr id="6" name="Content Placeholder 8">
            <a:extLst>
              <a:ext uri="{FF2B5EF4-FFF2-40B4-BE49-F238E27FC236}">
                <a16:creationId xmlns:a16="http://schemas.microsoft.com/office/drawing/2014/main" id="{5697C033-F4AF-9946-B1B2-E4A132E3E2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7" y="0"/>
            <a:ext cx="12193468" cy="6857999"/>
          </a:xfrm>
          <a:prstGeom prst="rect">
            <a:avLst/>
          </a:prstGeom>
        </p:spPr>
      </p:pic>
      <p:sp>
        <p:nvSpPr>
          <p:cNvPr id="10" name="Picture Placeholder 2">
            <a:extLst>
              <a:ext uri="{FF2B5EF4-FFF2-40B4-BE49-F238E27FC236}">
                <a16:creationId xmlns:a16="http://schemas.microsoft.com/office/drawing/2014/main" id="{9734182E-65EC-DB48-93C6-0999217B8C53}"/>
              </a:ext>
            </a:extLst>
          </p:cNvPr>
          <p:cNvSpPr>
            <a:spLocks noGrp="1"/>
          </p:cNvSpPr>
          <p:nvPr>
            <p:ph type="pic" idx="12"/>
          </p:nvPr>
        </p:nvSpPr>
        <p:spPr>
          <a:xfrm>
            <a:off x="838200" y="591842"/>
            <a:ext cx="10827070" cy="48077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itle 1">
            <a:extLst>
              <a:ext uri="{FF2B5EF4-FFF2-40B4-BE49-F238E27FC236}">
                <a16:creationId xmlns:a16="http://schemas.microsoft.com/office/drawing/2014/main" id="{EFE0315F-88DA-194C-B216-AD30C56633C1}"/>
              </a:ext>
            </a:extLst>
          </p:cNvPr>
          <p:cNvSpPr>
            <a:spLocks noGrp="1"/>
          </p:cNvSpPr>
          <p:nvPr>
            <p:ph type="title" idx="4294967295"/>
          </p:nvPr>
        </p:nvSpPr>
        <p:spPr>
          <a:xfrm>
            <a:off x="838200" y="5399604"/>
            <a:ext cx="10827070" cy="723875"/>
          </a:xfrm>
        </p:spPr>
        <p:txBody>
          <a:bodyPr>
            <a:normAutofit/>
          </a:bodyPr>
          <a:lstStyle>
            <a:lvl1pPr>
              <a:defRPr sz="2800"/>
            </a:lvl1pPr>
          </a:lstStyle>
          <a:p>
            <a:r>
              <a:rPr lang="en-US" sz="3200" dirty="0"/>
              <a:t>Small Photo Caption or Text</a:t>
            </a:r>
          </a:p>
        </p:txBody>
      </p:sp>
      <p:sp>
        <p:nvSpPr>
          <p:cNvPr id="5" name="Rectangle 4">
            <a:extLst>
              <a:ext uri="{FF2B5EF4-FFF2-40B4-BE49-F238E27FC236}">
                <a16:creationId xmlns:a16="http://schemas.microsoft.com/office/drawing/2014/main" id="{9234B577-5C5B-4043-97AC-E430F83543E1}"/>
              </a:ext>
            </a:extLst>
          </p:cNvPr>
          <p:cNvSpPr/>
          <p:nvPr userDrawn="1"/>
        </p:nvSpPr>
        <p:spPr>
          <a:xfrm>
            <a:off x="816442" y="6196541"/>
            <a:ext cx="367408" cy="276999"/>
          </a:xfrm>
          <a:prstGeom prst="rect">
            <a:avLst/>
          </a:prstGeom>
        </p:spPr>
        <p:txBody>
          <a:bodyPr wrap="none">
            <a:spAutoFit/>
          </a:bodyPr>
          <a:lstStyle/>
          <a:p>
            <a:fld id="{1EC77ADE-0C1F-334D-90E5-B01969B308E0}" type="slidenum">
              <a:rPr lang="en-US" sz="1200" baseline="0" smtClean="0"/>
              <a:pPr/>
              <a:t>‹#›</a:t>
            </a:fld>
            <a:endParaRPr lang="en-US" sz="1200" baseline="0" dirty="0"/>
          </a:p>
        </p:txBody>
      </p:sp>
    </p:spTree>
    <p:extLst>
      <p:ext uri="{BB962C8B-B14F-4D97-AF65-F5344CB8AC3E}">
        <p14:creationId xmlns:p14="http://schemas.microsoft.com/office/powerpoint/2010/main" val="115224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70708A-3B80-754D-8D7E-75BC5AB870A0}"/>
              </a:ext>
            </a:extLst>
          </p:cNvPr>
          <p:cNvSpPr>
            <a:spLocks noGrp="1"/>
          </p:cNvSpPr>
          <p:nvPr>
            <p:ph type="title"/>
          </p:nvPr>
        </p:nvSpPr>
        <p:spPr>
          <a:xfrm>
            <a:off x="4508106" y="365125"/>
            <a:ext cx="68456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1A43870-8FA9-FC41-BB12-8730903C2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6123110"/>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1" r:id="rId3"/>
    <p:sldLayoutId id="2147483669" r:id="rId4"/>
    <p:sldLayoutId id="2147483650" r:id="rId5"/>
    <p:sldLayoutId id="2147483668" r:id="rId6"/>
    <p:sldLayoutId id="2147483673" r:id="rId7"/>
    <p:sldLayoutId id="2147483666" r:id="rId8"/>
    <p:sldLayoutId id="2147483667" r:id="rId9"/>
    <p:sldLayoutId id="2147483652" r:id="rId10"/>
    <p:sldLayoutId id="2147483654" r:id="rId11"/>
    <p:sldLayoutId id="2147483649" r:id="rId12"/>
    <p:sldLayoutId id="2147483660" r:id="rId13"/>
    <p:sldLayoutId id="2147483661" r:id="rId14"/>
    <p:sldLayoutId id="2147483662" r:id="rId15"/>
    <p:sldLayoutId id="2147483663" r:id="rId16"/>
    <p:sldLayoutId id="2147483664" r:id="rId17"/>
    <p:sldLayoutId id="2147483665" r:id="rId18"/>
    <p:sldLayoutId id="2147483675" r:id="rId19"/>
    <p:sldLayoutId id="2147483655" r:id="rId20"/>
    <p:sldLayoutId id="214748367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8498"/>
            <a:ext cx="12192001" cy="2859905"/>
          </a:xfrm>
        </p:spPr>
        <p:txBody>
          <a:bodyPr>
            <a:normAutofit fontScale="90000"/>
          </a:bodyPr>
          <a:lstStyle/>
          <a:p>
            <a:br>
              <a:rPr lang="en-US" dirty="0"/>
            </a:br>
            <a:r>
              <a:rPr lang="en-US" dirty="0"/>
              <a:t>Resource Planning for the Future</a:t>
            </a:r>
            <a:br>
              <a:rPr lang="en-US" dirty="0"/>
            </a:br>
            <a:r>
              <a:rPr lang="en-US" sz="4400" dirty="0"/>
              <a:t>AEE Utah 2024 Fall Symposium</a:t>
            </a:r>
            <a:br>
              <a:rPr lang="en-US" dirty="0"/>
            </a:br>
            <a:endParaRPr lang="en-US" dirty="0"/>
          </a:p>
        </p:txBody>
      </p:sp>
    </p:spTree>
    <p:extLst>
      <p:ext uri="{BB962C8B-B14F-4D97-AF65-F5344CB8AC3E}">
        <p14:creationId xmlns:p14="http://schemas.microsoft.com/office/powerpoint/2010/main" val="3264148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1AACD4-2985-FA42-CF9E-D086750CF3FF}"/>
              </a:ext>
            </a:extLst>
          </p:cNvPr>
          <p:cNvSpPr>
            <a:spLocks noGrp="1"/>
          </p:cNvSpPr>
          <p:nvPr>
            <p:ph type="title"/>
          </p:nvPr>
        </p:nvSpPr>
        <p:spPr>
          <a:xfrm>
            <a:off x="643467" y="136778"/>
            <a:ext cx="11021804" cy="1072745"/>
          </a:xfrm>
        </p:spPr>
        <p:txBody>
          <a:bodyPr>
            <a:normAutofit fontScale="90000"/>
          </a:bodyPr>
          <a:lstStyle/>
          <a:p>
            <a:r>
              <a:rPr lang="en-US" dirty="0"/>
              <a:t>Incremental Capacity Compare and Delta: 2023 IRP Update and 2023 IRP</a:t>
            </a:r>
          </a:p>
        </p:txBody>
      </p:sp>
      <p:pic>
        <p:nvPicPr>
          <p:cNvPr id="7" name="Picture 6">
            <a:extLst>
              <a:ext uri="{FF2B5EF4-FFF2-40B4-BE49-F238E27FC236}">
                <a16:creationId xmlns:a16="http://schemas.microsoft.com/office/drawing/2014/main" id="{9F507DA9-9C8B-F10F-A9CE-0C2AB23995C2}"/>
              </a:ext>
            </a:extLst>
          </p:cNvPr>
          <p:cNvPicPr>
            <a:picLocks noChangeAspect="1"/>
          </p:cNvPicPr>
          <p:nvPr/>
        </p:nvPicPr>
        <p:blipFill>
          <a:blip r:embed="rId3"/>
          <a:stretch>
            <a:fillRect/>
          </a:stretch>
        </p:blipFill>
        <p:spPr>
          <a:xfrm>
            <a:off x="1469599" y="1053164"/>
            <a:ext cx="8801247" cy="5055178"/>
          </a:xfrm>
          <a:prstGeom prst="rect">
            <a:avLst/>
          </a:prstGeom>
        </p:spPr>
      </p:pic>
    </p:spTree>
    <p:extLst>
      <p:ext uri="{BB962C8B-B14F-4D97-AF65-F5344CB8AC3E}">
        <p14:creationId xmlns:p14="http://schemas.microsoft.com/office/powerpoint/2010/main" val="243621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B8F88F-1CD9-E986-14E1-C020EF631416}"/>
              </a:ext>
            </a:extLst>
          </p:cNvPr>
          <p:cNvSpPr>
            <a:spLocks noGrp="1"/>
          </p:cNvSpPr>
          <p:nvPr>
            <p:ph type="title"/>
          </p:nvPr>
        </p:nvSpPr>
        <p:spPr>
          <a:xfrm>
            <a:off x="3230880" y="136779"/>
            <a:ext cx="8434391" cy="503302"/>
          </a:xfrm>
        </p:spPr>
        <p:txBody>
          <a:bodyPr>
            <a:normAutofit fontScale="90000"/>
          </a:bodyPr>
          <a:lstStyle/>
          <a:p>
            <a:r>
              <a:rPr lang="en-US" dirty="0"/>
              <a:t>Coal Retirements: 2023 IRP Update and 2023 IRP</a:t>
            </a:r>
          </a:p>
        </p:txBody>
      </p:sp>
      <p:pic>
        <p:nvPicPr>
          <p:cNvPr id="7" name="Picture 6">
            <a:extLst>
              <a:ext uri="{FF2B5EF4-FFF2-40B4-BE49-F238E27FC236}">
                <a16:creationId xmlns:a16="http://schemas.microsoft.com/office/drawing/2014/main" id="{03969E8C-51D6-8481-1DDD-17E7993DB8B2}"/>
              </a:ext>
            </a:extLst>
          </p:cNvPr>
          <p:cNvPicPr>
            <a:picLocks noChangeAspect="1"/>
          </p:cNvPicPr>
          <p:nvPr/>
        </p:nvPicPr>
        <p:blipFill>
          <a:blip r:embed="rId2"/>
          <a:stretch>
            <a:fillRect/>
          </a:stretch>
        </p:blipFill>
        <p:spPr>
          <a:xfrm>
            <a:off x="3871602" y="983545"/>
            <a:ext cx="4448796" cy="5048955"/>
          </a:xfrm>
          <a:prstGeom prst="rect">
            <a:avLst/>
          </a:prstGeom>
        </p:spPr>
      </p:pic>
    </p:spTree>
    <p:extLst>
      <p:ext uri="{BB962C8B-B14F-4D97-AF65-F5344CB8AC3E}">
        <p14:creationId xmlns:p14="http://schemas.microsoft.com/office/powerpoint/2010/main" val="1861406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37919" y="136779"/>
            <a:ext cx="10527351" cy="482982"/>
          </a:xfrm>
        </p:spPr>
        <p:txBody>
          <a:bodyPr>
            <a:normAutofit fontScale="90000"/>
          </a:bodyPr>
          <a:lstStyle/>
          <a:p>
            <a:r>
              <a:rPr lang="en-US" dirty="0"/>
              <a:t>Cumulative Capacity Compare: 2023 IRP Update and 2023 IRP</a:t>
            </a:r>
          </a:p>
        </p:txBody>
      </p:sp>
      <p:pic>
        <p:nvPicPr>
          <p:cNvPr id="7" name="Picture 6">
            <a:extLst>
              <a:ext uri="{FF2B5EF4-FFF2-40B4-BE49-F238E27FC236}">
                <a16:creationId xmlns:a16="http://schemas.microsoft.com/office/drawing/2014/main" id="{2FCA579A-FED2-6B9D-9C97-B5D4A1BEB342}"/>
              </a:ext>
            </a:extLst>
          </p:cNvPr>
          <p:cNvPicPr>
            <a:picLocks noChangeAspect="1"/>
          </p:cNvPicPr>
          <p:nvPr/>
        </p:nvPicPr>
        <p:blipFill>
          <a:blip r:embed="rId3"/>
          <a:stretch>
            <a:fillRect/>
          </a:stretch>
        </p:blipFill>
        <p:spPr>
          <a:xfrm>
            <a:off x="1709682" y="996221"/>
            <a:ext cx="8772635" cy="5001026"/>
          </a:xfrm>
          <a:prstGeom prst="rect">
            <a:avLst/>
          </a:prstGeom>
        </p:spPr>
      </p:pic>
    </p:spTree>
    <p:extLst>
      <p:ext uri="{BB962C8B-B14F-4D97-AF65-F5344CB8AC3E}">
        <p14:creationId xmlns:p14="http://schemas.microsoft.com/office/powerpoint/2010/main" val="1769580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A312-19B3-4128-9FD2-6A674769938C}"/>
              </a:ext>
            </a:extLst>
          </p:cNvPr>
          <p:cNvSpPr>
            <a:spLocks noGrp="1"/>
          </p:cNvSpPr>
          <p:nvPr>
            <p:ph type="title"/>
          </p:nvPr>
        </p:nvSpPr>
        <p:spPr/>
        <p:txBody>
          <a:bodyPr>
            <a:normAutofit/>
          </a:bodyPr>
          <a:lstStyle/>
          <a:p>
            <a:r>
              <a:rPr lang="en-US" sz="5000" dirty="0"/>
              <a:t>Energy Resource Programs</a:t>
            </a:r>
          </a:p>
        </p:txBody>
      </p:sp>
    </p:spTree>
    <p:extLst>
      <p:ext uri="{BB962C8B-B14F-4D97-AF65-F5344CB8AC3E}">
        <p14:creationId xmlns:p14="http://schemas.microsoft.com/office/powerpoint/2010/main" val="90177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09523"/>
            <a:ext cx="10419080" cy="4351338"/>
          </a:xfrm>
        </p:spPr>
        <p:txBody>
          <a:bodyPr/>
          <a:lstStyle/>
          <a:p>
            <a:r>
              <a:rPr lang="en-US" dirty="0"/>
              <a:t>Cool Keeper Program</a:t>
            </a:r>
          </a:p>
          <a:p>
            <a:endParaRPr lang="en-US" dirty="0"/>
          </a:p>
          <a:p>
            <a:r>
              <a:rPr lang="en-US" dirty="0"/>
              <a:t>Wattsmart Battery Program</a:t>
            </a:r>
          </a:p>
          <a:p>
            <a:endParaRPr lang="en-US" dirty="0"/>
          </a:p>
          <a:p>
            <a:r>
              <a:rPr lang="en-US" dirty="0"/>
              <a:t>Wattsmart Drive</a:t>
            </a:r>
          </a:p>
          <a:p>
            <a:endParaRPr lang="en-US" dirty="0"/>
          </a:p>
          <a:p>
            <a:r>
              <a:rPr lang="en-US" dirty="0"/>
              <a:t>Wattsmart Business Program</a:t>
            </a:r>
          </a:p>
          <a:p>
            <a:pPr lvl="1"/>
            <a:r>
              <a:rPr lang="en-US" dirty="0"/>
              <a:t>New Construction &amp; Retrofit</a:t>
            </a:r>
          </a:p>
          <a:p>
            <a:endParaRPr lang="en-US" dirty="0"/>
          </a:p>
        </p:txBody>
      </p:sp>
      <p:sp>
        <p:nvSpPr>
          <p:cNvPr id="5" name="Title 4"/>
          <p:cNvSpPr>
            <a:spLocks noGrp="1"/>
          </p:cNvSpPr>
          <p:nvPr>
            <p:ph type="title"/>
          </p:nvPr>
        </p:nvSpPr>
        <p:spPr/>
        <p:txBody>
          <a:bodyPr/>
          <a:lstStyle/>
          <a:p>
            <a:r>
              <a:rPr lang="en-US" dirty="0"/>
              <a:t>Positioning for the Future</a:t>
            </a:r>
          </a:p>
        </p:txBody>
      </p:sp>
      <p:pic>
        <p:nvPicPr>
          <p:cNvPr id="4" name="Picture 3">
            <a:extLst>
              <a:ext uri="{FF2B5EF4-FFF2-40B4-BE49-F238E27FC236}">
                <a16:creationId xmlns:a16="http://schemas.microsoft.com/office/drawing/2014/main" id="{42ADC824-26F4-5A30-7656-D3D1238906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140" y="2816352"/>
            <a:ext cx="5279136" cy="612648"/>
          </a:xfrm>
          <a:prstGeom prst="rect">
            <a:avLst/>
          </a:prstGeom>
        </p:spPr>
      </p:pic>
    </p:spTree>
    <p:extLst>
      <p:ext uri="{BB962C8B-B14F-4D97-AF65-F5344CB8AC3E}">
        <p14:creationId xmlns:p14="http://schemas.microsoft.com/office/powerpoint/2010/main" val="168519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48B0E0-006B-3C2A-6B99-9352B668208F}"/>
              </a:ext>
            </a:extLst>
          </p:cNvPr>
          <p:cNvSpPr>
            <a:spLocks noGrp="1"/>
          </p:cNvSpPr>
          <p:nvPr>
            <p:ph type="title"/>
          </p:nvPr>
        </p:nvSpPr>
        <p:spPr>
          <a:xfrm>
            <a:off x="6715759" y="136779"/>
            <a:ext cx="4949511" cy="665862"/>
          </a:xfrm>
        </p:spPr>
        <p:txBody>
          <a:bodyPr/>
          <a:lstStyle/>
          <a:p>
            <a:r>
              <a:rPr lang="en-US" sz="3600" dirty="0"/>
              <a:t>Cool Keeper Program</a:t>
            </a:r>
            <a:endParaRPr lang="en-US" dirty="0"/>
          </a:p>
        </p:txBody>
      </p:sp>
      <p:sp>
        <p:nvSpPr>
          <p:cNvPr id="7" name="Content Placeholder 3">
            <a:extLst>
              <a:ext uri="{FF2B5EF4-FFF2-40B4-BE49-F238E27FC236}">
                <a16:creationId xmlns:a16="http://schemas.microsoft.com/office/drawing/2014/main" id="{5CE0D32E-0436-739E-A0F0-F3781CC34AA8}"/>
              </a:ext>
            </a:extLst>
          </p:cNvPr>
          <p:cNvSpPr txBox="1">
            <a:spLocks/>
          </p:cNvSpPr>
          <p:nvPr/>
        </p:nvSpPr>
        <p:spPr>
          <a:xfrm>
            <a:off x="4165600" y="1320805"/>
            <a:ext cx="7499671" cy="5200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265" indent="-342265"/>
            <a:r>
              <a:rPr lang="en-US" sz="2400" dirty="0">
                <a:ea typeface="Calibri"/>
                <a:cs typeface="Calibri"/>
              </a:rPr>
              <a:t>Approximately 119,000 AC units currently enrolled.</a:t>
            </a:r>
          </a:p>
          <a:p>
            <a:pPr marL="342265" indent="-342265"/>
            <a:endParaRPr lang="en-US" sz="2400" dirty="0">
              <a:ea typeface="Calibri"/>
              <a:cs typeface="Calibri"/>
            </a:endParaRPr>
          </a:p>
          <a:p>
            <a:pPr marL="342265" indent="-342265"/>
            <a:r>
              <a:rPr lang="en-US" sz="2400" dirty="0">
                <a:ea typeface="Calibri"/>
                <a:cs typeface="Calibri"/>
              </a:rPr>
              <a:t>Up to 300 MW of load during peak periods.</a:t>
            </a:r>
          </a:p>
          <a:p>
            <a:pPr marL="342265" indent="-342265"/>
            <a:endParaRPr lang="en-US" sz="2400" dirty="0">
              <a:ea typeface="Calibri"/>
              <a:cs typeface="Calibri"/>
            </a:endParaRPr>
          </a:p>
          <a:p>
            <a:pPr marL="342265" indent="-342265"/>
            <a:r>
              <a:rPr lang="en-US" sz="2400" dirty="0">
                <a:ea typeface="Calibri"/>
                <a:cs typeface="Calibri"/>
              </a:rPr>
              <a:t>Approximately 900,000 residential customers in Utah.</a:t>
            </a:r>
          </a:p>
          <a:p>
            <a:pPr marL="342265" indent="-342265"/>
            <a:endParaRPr lang="en-US" sz="2400" dirty="0">
              <a:ea typeface="Calibri"/>
              <a:cs typeface="Calibri"/>
            </a:endParaRPr>
          </a:p>
          <a:p>
            <a:pPr marL="342265" indent="-342265"/>
            <a:r>
              <a:rPr lang="en-US" sz="2400" dirty="0">
                <a:ea typeface="Calibri"/>
                <a:cs typeface="Calibri"/>
              </a:rPr>
              <a:t>Tremendous potential to grow program along the Wasatch Front and throughout the state.</a:t>
            </a:r>
          </a:p>
          <a:p>
            <a:pPr marL="342265" indent="-342265"/>
            <a:endParaRPr lang="en-US" sz="2400" dirty="0">
              <a:ea typeface="Calibri"/>
              <a:cs typeface="Calibri"/>
            </a:endParaRPr>
          </a:p>
          <a:p>
            <a:pPr marL="342265" indent="-342265"/>
            <a:r>
              <a:rPr lang="en-US" sz="2400" dirty="0">
                <a:ea typeface="Calibri"/>
                <a:cs typeface="Calibri"/>
              </a:rPr>
              <a:t>Potential growth opportunity 30,000 – 50,000 units within 5 years (75 - 125 MW).</a:t>
            </a:r>
          </a:p>
        </p:txBody>
      </p:sp>
      <p:pic>
        <p:nvPicPr>
          <p:cNvPr id="8" name="Content Placeholder 5" descr="A map of a city&#10;&#10;Description automatically generated">
            <a:extLst>
              <a:ext uri="{FF2B5EF4-FFF2-40B4-BE49-F238E27FC236}">
                <a16:creationId xmlns:a16="http://schemas.microsoft.com/office/drawing/2014/main" id="{50190FB1-EA0E-58AF-E570-5649C3F73FF2}"/>
              </a:ext>
            </a:extLst>
          </p:cNvPr>
          <p:cNvPicPr>
            <a:picLocks noChangeAspect="1"/>
          </p:cNvPicPr>
          <p:nvPr/>
        </p:nvPicPr>
        <p:blipFill rotWithShape="1">
          <a:blip r:embed="rId3"/>
          <a:srcRect l="16199" t="3071" r="2669"/>
          <a:stretch/>
        </p:blipFill>
        <p:spPr>
          <a:xfrm>
            <a:off x="412258" y="1320804"/>
            <a:ext cx="3418062" cy="4721585"/>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938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icycle next to a white box&#10;&#10;Description automatically generated">
            <a:extLst>
              <a:ext uri="{FF2B5EF4-FFF2-40B4-BE49-F238E27FC236}">
                <a16:creationId xmlns:a16="http://schemas.microsoft.com/office/drawing/2014/main" id="{26D3F466-DD08-A5CA-E46D-2FDD91F42A39}"/>
              </a:ext>
            </a:extLst>
          </p:cNvPr>
          <p:cNvPicPr>
            <a:picLocks noChangeAspect="1"/>
          </p:cNvPicPr>
          <p:nvPr/>
        </p:nvPicPr>
        <p:blipFill>
          <a:blip r:embed="rId3">
            <a:extLst>
              <a:ext uri="{28A0092B-C50C-407E-A947-70E740481C1C}">
                <a14:useLocalDpi xmlns:a14="http://schemas.microsoft.com/office/drawing/2010/main" val="0"/>
              </a:ext>
            </a:extLst>
          </a:blip>
          <a:srcRect l="17478" r="-2" b="-2"/>
          <a:stretch/>
        </p:blipFill>
        <p:spPr>
          <a:xfrm>
            <a:off x="5216851" y="1462342"/>
            <a:ext cx="6448419" cy="4395462"/>
          </a:xfrm>
          <a:prstGeom prst="rect">
            <a:avLst/>
          </a:prstGeom>
          <a:noFill/>
          <a:ln w="3175">
            <a:solidFill>
              <a:schemeClr val="tx1"/>
            </a:solidFill>
          </a:ln>
          <a:effectLst>
            <a:outerShdw blurRad="50800" dist="38100" dir="2700000" algn="tl" rotWithShape="0">
              <a:prstClr val="black">
                <a:alpha val="40000"/>
              </a:prstClr>
            </a:outerShdw>
          </a:effectLst>
        </p:spPr>
      </p:pic>
      <p:sp>
        <p:nvSpPr>
          <p:cNvPr id="11" name="Content Placeholder 2">
            <a:extLst>
              <a:ext uri="{FF2B5EF4-FFF2-40B4-BE49-F238E27FC236}">
                <a16:creationId xmlns:a16="http://schemas.microsoft.com/office/drawing/2014/main" id="{F57F30B8-18E8-ABD9-D3A3-117CC75D1C15}"/>
              </a:ext>
            </a:extLst>
          </p:cNvPr>
          <p:cNvSpPr>
            <a:spLocks noGrp="1"/>
          </p:cNvSpPr>
          <p:nvPr>
            <p:ph idx="1"/>
          </p:nvPr>
        </p:nvSpPr>
        <p:spPr>
          <a:xfrm>
            <a:off x="718517" y="1462341"/>
            <a:ext cx="4241730" cy="4395463"/>
          </a:xfrm>
        </p:spPr>
        <p:txBody>
          <a:bodyPr>
            <a:normAutofit/>
          </a:bodyPr>
          <a:lstStyle/>
          <a:p>
            <a:r>
              <a:rPr lang="en-US" sz="2400" dirty="0"/>
              <a:t>Utility grade batteries with a minimum of 4 kW/10kWh</a:t>
            </a:r>
          </a:p>
          <a:p>
            <a:endParaRPr lang="en-US" sz="800" dirty="0"/>
          </a:p>
          <a:p>
            <a:r>
              <a:rPr lang="en-US" sz="2400" dirty="0"/>
              <a:t>Ability to charge/discharge multiple times a day</a:t>
            </a:r>
          </a:p>
          <a:p>
            <a:endParaRPr lang="en-US" sz="800" dirty="0"/>
          </a:p>
          <a:p>
            <a:r>
              <a:rPr lang="en-US" sz="2400" dirty="0"/>
              <a:t>Full Dispatch control by PacifiCorp</a:t>
            </a:r>
          </a:p>
          <a:p>
            <a:endParaRPr lang="en-US" sz="800" dirty="0"/>
          </a:p>
          <a:p>
            <a:r>
              <a:rPr lang="en-US" dirty="0"/>
              <a:t>Over 4,000 batteries  integrated with RMP grid management system</a:t>
            </a:r>
          </a:p>
          <a:p>
            <a:endParaRPr lang="en-US" dirty="0"/>
          </a:p>
        </p:txBody>
      </p:sp>
      <p:sp>
        <p:nvSpPr>
          <p:cNvPr id="5" name="Title 4">
            <a:extLst>
              <a:ext uri="{FF2B5EF4-FFF2-40B4-BE49-F238E27FC236}">
                <a16:creationId xmlns:a16="http://schemas.microsoft.com/office/drawing/2014/main" id="{49117859-6CE8-1BCA-7FF9-96A841AC81D1}"/>
              </a:ext>
            </a:extLst>
          </p:cNvPr>
          <p:cNvSpPr>
            <a:spLocks noGrp="1"/>
          </p:cNvSpPr>
          <p:nvPr>
            <p:ph type="title"/>
          </p:nvPr>
        </p:nvSpPr>
        <p:spPr>
          <a:xfrm>
            <a:off x="5481267" y="136778"/>
            <a:ext cx="6184004" cy="1072745"/>
          </a:xfrm>
        </p:spPr>
        <p:txBody>
          <a:bodyPr anchor="ctr">
            <a:normAutofit/>
          </a:bodyPr>
          <a:lstStyle/>
          <a:p>
            <a:r>
              <a:rPr lang="en-US" dirty="0"/>
              <a:t>Wattsmart Battery Program</a:t>
            </a:r>
          </a:p>
        </p:txBody>
      </p:sp>
    </p:spTree>
    <p:extLst>
      <p:ext uri="{BB962C8B-B14F-4D97-AF65-F5344CB8AC3E}">
        <p14:creationId xmlns:p14="http://schemas.microsoft.com/office/powerpoint/2010/main" val="208140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2A1C58-4772-D1A0-02A7-1DC2C49DD8FC}"/>
              </a:ext>
            </a:extLst>
          </p:cNvPr>
          <p:cNvSpPr>
            <a:spLocks noGrp="1"/>
          </p:cNvSpPr>
          <p:nvPr>
            <p:ph idx="1"/>
          </p:nvPr>
        </p:nvSpPr>
        <p:spPr>
          <a:xfrm>
            <a:off x="365760" y="1209523"/>
            <a:ext cx="6756400" cy="4351338"/>
          </a:xfrm>
        </p:spPr>
        <p:txBody>
          <a:bodyPr>
            <a:normAutofit/>
          </a:bodyPr>
          <a:lstStyle/>
          <a:p>
            <a:r>
              <a:rPr lang="en-US" dirty="0"/>
              <a:t>Electric Vehicle Demand Response</a:t>
            </a:r>
          </a:p>
          <a:p>
            <a:endParaRPr lang="en-US" sz="800" dirty="0"/>
          </a:p>
          <a:p>
            <a:r>
              <a:rPr lang="en-US" dirty="0"/>
              <a:t>Program went live in July 2024.</a:t>
            </a:r>
          </a:p>
          <a:p>
            <a:endParaRPr lang="en-US" sz="800" dirty="0"/>
          </a:p>
          <a:p>
            <a:r>
              <a:rPr lang="en-US" dirty="0"/>
              <a:t>Marketing program to customers who have participated in other EV programs.  </a:t>
            </a:r>
          </a:p>
          <a:p>
            <a:endParaRPr lang="en-US" sz="800" dirty="0"/>
          </a:p>
          <a:p>
            <a:r>
              <a:rPr lang="en-US" dirty="0"/>
              <a:t>Program has been successfully dispatched. </a:t>
            </a:r>
          </a:p>
          <a:p>
            <a:endParaRPr lang="en-US" sz="800" dirty="0"/>
          </a:p>
          <a:p>
            <a:r>
              <a:rPr lang="en-US" dirty="0"/>
              <a:t>Actively marketing program to EV owners. </a:t>
            </a:r>
          </a:p>
        </p:txBody>
      </p:sp>
      <p:sp>
        <p:nvSpPr>
          <p:cNvPr id="5" name="Title 4">
            <a:extLst>
              <a:ext uri="{FF2B5EF4-FFF2-40B4-BE49-F238E27FC236}">
                <a16:creationId xmlns:a16="http://schemas.microsoft.com/office/drawing/2014/main" id="{DF979B1A-4A5A-3DC8-8081-007ED61AE7B1}"/>
              </a:ext>
            </a:extLst>
          </p:cNvPr>
          <p:cNvSpPr>
            <a:spLocks noGrp="1"/>
          </p:cNvSpPr>
          <p:nvPr>
            <p:ph type="title"/>
          </p:nvPr>
        </p:nvSpPr>
        <p:spPr>
          <a:xfrm>
            <a:off x="6725919" y="136779"/>
            <a:ext cx="4939351" cy="615062"/>
          </a:xfrm>
        </p:spPr>
        <p:txBody>
          <a:bodyPr/>
          <a:lstStyle/>
          <a:p>
            <a:r>
              <a:rPr lang="en-US" dirty="0"/>
              <a:t>Wattsmart Drive Program</a:t>
            </a:r>
          </a:p>
        </p:txBody>
      </p:sp>
      <p:pic>
        <p:nvPicPr>
          <p:cNvPr id="6" name="Content Placeholder 5" descr="A row of cars parked in a parking lot&#10;&#10;Description automatically generated">
            <a:extLst>
              <a:ext uri="{FF2B5EF4-FFF2-40B4-BE49-F238E27FC236}">
                <a16:creationId xmlns:a16="http://schemas.microsoft.com/office/drawing/2014/main" id="{006B992D-6279-261E-6870-6E037AFB9501}"/>
              </a:ext>
            </a:extLst>
          </p:cNvPr>
          <p:cNvPicPr>
            <a:picLocks noChangeAspect="1"/>
          </p:cNvPicPr>
          <p:nvPr/>
        </p:nvPicPr>
        <p:blipFill>
          <a:blip r:embed="rId2"/>
          <a:srcRect l="10350" r="15585" b="-3"/>
          <a:stretch/>
        </p:blipFill>
        <p:spPr>
          <a:xfrm>
            <a:off x="7363406" y="1019817"/>
            <a:ext cx="4301864" cy="4818366"/>
          </a:xfrm>
          <a:prstGeom prst="rect">
            <a:avLst/>
          </a:prstGeom>
          <a:noFill/>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1602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a:extLst>
              <a:ext uri="{FF2B5EF4-FFF2-40B4-BE49-F238E27FC236}">
                <a16:creationId xmlns:a16="http://schemas.microsoft.com/office/drawing/2014/main" id="{E7623014-B0AF-0AAA-1A20-A4E20D0CDE5D}"/>
              </a:ext>
            </a:extLst>
          </p:cNvPr>
          <p:cNvSpPr>
            <a:spLocks noGrp="1"/>
          </p:cNvSpPr>
          <p:nvPr>
            <p:ph idx="10"/>
          </p:nvPr>
        </p:nvSpPr>
        <p:spPr>
          <a:xfrm>
            <a:off x="6423640" y="1214973"/>
            <a:ext cx="5241630" cy="4351338"/>
          </a:xfrm>
        </p:spPr>
        <p:txBody>
          <a:bodyPr>
            <a:normAutofit/>
          </a:bodyPr>
          <a:lstStyle/>
          <a:p>
            <a:r>
              <a:rPr lang="en-US" dirty="0"/>
              <a:t>Whole Building integrated energy efficient design</a:t>
            </a:r>
          </a:p>
          <a:p>
            <a:endParaRPr lang="en-US" sz="800" dirty="0"/>
          </a:p>
          <a:p>
            <a:r>
              <a:rPr lang="en-US" dirty="0"/>
              <a:t>Adapts to design/construction cycle </a:t>
            </a:r>
          </a:p>
          <a:p>
            <a:endParaRPr lang="en-US" sz="800" dirty="0"/>
          </a:p>
          <a:p>
            <a:r>
              <a:rPr lang="en-US" dirty="0"/>
              <a:t>Reward </a:t>
            </a:r>
            <a:r>
              <a:rPr lang="en-US" i="1" dirty="0"/>
              <a:t>design improvements </a:t>
            </a:r>
            <a:r>
              <a:rPr lang="en-US" dirty="0"/>
              <a:t>from code baseline</a:t>
            </a:r>
          </a:p>
          <a:p>
            <a:endParaRPr lang="en-US" sz="900" dirty="0"/>
          </a:p>
          <a:p>
            <a:r>
              <a:rPr lang="en-US" dirty="0"/>
              <a:t>Reward </a:t>
            </a:r>
            <a:r>
              <a:rPr lang="en-US" i="1" dirty="0"/>
              <a:t>delivery</a:t>
            </a:r>
            <a:r>
              <a:rPr lang="en-US" dirty="0"/>
              <a:t> of high-performance energy use</a:t>
            </a:r>
          </a:p>
          <a:p>
            <a:pPr lvl="1"/>
            <a:r>
              <a:rPr lang="en-US" dirty="0"/>
              <a:t>Two program paths </a:t>
            </a:r>
          </a:p>
          <a:p>
            <a:pPr lvl="1"/>
            <a:r>
              <a:rPr lang="en-US" dirty="0"/>
              <a:t>Early Engagement Construction</a:t>
            </a:r>
          </a:p>
        </p:txBody>
      </p:sp>
      <p:pic>
        <p:nvPicPr>
          <p:cNvPr id="6" name="Picture 5" descr="A group of people around a table&#10;&#10;Description automatically generated">
            <a:extLst>
              <a:ext uri="{FF2B5EF4-FFF2-40B4-BE49-F238E27FC236}">
                <a16:creationId xmlns:a16="http://schemas.microsoft.com/office/drawing/2014/main" id="{0E74E54D-BA22-20C3-392D-3AF8DA87F57B}"/>
              </a:ext>
            </a:extLst>
          </p:cNvPr>
          <p:cNvPicPr>
            <a:picLocks noChangeAspect="1"/>
          </p:cNvPicPr>
          <p:nvPr/>
        </p:nvPicPr>
        <p:blipFill>
          <a:blip r:embed="rId2"/>
          <a:srcRect l="7535" r="6032" b="-3"/>
          <a:stretch/>
        </p:blipFill>
        <p:spPr>
          <a:xfrm>
            <a:off x="838200" y="1209523"/>
            <a:ext cx="5241630" cy="4351338"/>
          </a:xfrm>
          <a:prstGeom prst="rect">
            <a:avLst/>
          </a:prstGeom>
          <a:noFill/>
        </p:spPr>
      </p:pic>
      <p:sp>
        <p:nvSpPr>
          <p:cNvPr id="5" name="Title 4">
            <a:extLst>
              <a:ext uri="{FF2B5EF4-FFF2-40B4-BE49-F238E27FC236}">
                <a16:creationId xmlns:a16="http://schemas.microsoft.com/office/drawing/2014/main" id="{49117859-6CE8-1BCA-7FF9-96A841AC81D1}"/>
              </a:ext>
            </a:extLst>
          </p:cNvPr>
          <p:cNvSpPr>
            <a:spLocks noGrp="1"/>
          </p:cNvSpPr>
          <p:nvPr>
            <p:ph type="title"/>
          </p:nvPr>
        </p:nvSpPr>
        <p:spPr>
          <a:xfrm>
            <a:off x="4663440" y="136779"/>
            <a:ext cx="7001831" cy="604902"/>
          </a:xfrm>
        </p:spPr>
        <p:txBody>
          <a:bodyPr anchor="ctr">
            <a:normAutofit/>
          </a:bodyPr>
          <a:lstStyle/>
          <a:p>
            <a:r>
              <a:rPr lang="en-US" sz="3300" dirty="0"/>
              <a:t>Wattsmart Business New Construction</a:t>
            </a:r>
          </a:p>
        </p:txBody>
      </p:sp>
    </p:spTree>
    <p:extLst>
      <p:ext uri="{BB962C8B-B14F-4D97-AF65-F5344CB8AC3E}">
        <p14:creationId xmlns:p14="http://schemas.microsoft.com/office/powerpoint/2010/main" val="1980588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117859-6CE8-1BCA-7FF9-96A841AC81D1}"/>
              </a:ext>
            </a:extLst>
          </p:cNvPr>
          <p:cNvSpPr>
            <a:spLocks noGrp="1"/>
          </p:cNvSpPr>
          <p:nvPr>
            <p:ph type="title"/>
          </p:nvPr>
        </p:nvSpPr>
        <p:spPr>
          <a:xfrm>
            <a:off x="4663440" y="136779"/>
            <a:ext cx="7001831" cy="604902"/>
          </a:xfrm>
        </p:spPr>
        <p:txBody>
          <a:bodyPr anchor="ctr">
            <a:normAutofit/>
          </a:bodyPr>
          <a:lstStyle/>
          <a:p>
            <a:r>
              <a:rPr lang="en-US" sz="3300" dirty="0"/>
              <a:t>Wattsmart Business New Construction</a:t>
            </a:r>
          </a:p>
        </p:txBody>
      </p:sp>
      <p:pic>
        <p:nvPicPr>
          <p:cNvPr id="7" name="Picture 6">
            <a:extLst>
              <a:ext uri="{FF2B5EF4-FFF2-40B4-BE49-F238E27FC236}">
                <a16:creationId xmlns:a16="http://schemas.microsoft.com/office/drawing/2014/main" id="{8A603005-73FA-5678-3B3E-3B04415CD098}"/>
              </a:ext>
            </a:extLst>
          </p:cNvPr>
          <p:cNvPicPr>
            <a:picLocks noChangeAspect="1"/>
          </p:cNvPicPr>
          <p:nvPr/>
        </p:nvPicPr>
        <p:blipFill>
          <a:blip r:embed="rId3"/>
          <a:stretch>
            <a:fillRect/>
          </a:stretch>
        </p:blipFill>
        <p:spPr>
          <a:xfrm>
            <a:off x="0" y="1509389"/>
            <a:ext cx="12192000" cy="3839221"/>
          </a:xfrm>
          <a:prstGeom prst="rect">
            <a:avLst/>
          </a:prstGeom>
        </p:spPr>
      </p:pic>
    </p:spTree>
    <p:extLst>
      <p:ext uri="{BB962C8B-B14F-4D97-AF65-F5344CB8AC3E}">
        <p14:creationId xmlns:p14="http://schemas.microsoft.com/office/powerpoint/2010/main" val="214321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Diagram, map&#10;&#10;Description automatically generated">
            <a:extLst>
              <a:ext uri="{FF2B5EF4-FFF2-40B4-BE49-F238E27FC236}">
                <a16:creationId xmlns:a16="http://schemas.microsoft.com/office/drawing/2014/main" id="{6E25011F-965C-406B-8DCB-81D85B2CA04C}"/>
              </a:ext>
            </a:extLst>
          </p:cNvPr>
          <p:cNvPicPr>
            <a:picLocks noGrp="1" noChangeAspect="1"/>
          </p:cNvPicPr>
          <p:nvPr>
            <p:ph idx="1"/>
          </p:nvPr>
        </p:nvPicPr>
        <p:blipFill>
          <a:blip r:embed="rId3"/>
          <a:stretch>
            <a:fillRect/>
          </a:stretch>
        </p:blipFill>
        <p:spPr>
          <a:xfrm>
            <a:off x="10419" y="1209675"/>
            <a:ext cx="5531371" cy="5490091"/>
          </a:xfrm>
          <a:prstGeom prst="rect">
            <a:avLst/>
          </a:prstGeom>
        </p:spPr>
      </p:pic>
      <p:sp>
        <p:nvSpPr>
          <p:cNvPr id="7" name="Title 1">
            <a:extLst>
              <a:ext uri="{FF2B5EF4-FFF2-40B4-BE49-F238E27FC236}">
                <a16:creationId xmlns:a16="http://schemas.microsoft.com/office/drawing/2014/main" id="{746B770B-FE5F-453E-B24D-2BC7FAC35D1D}"/>
              </a:ext>
            </a:extLst>
          </p:cNvPr>
          <p:cNvSpPr txBox="1">
            <a:spLocks noGrp="1"/>
          </p:cNvSpPr>
          <p:nvPr>
            <p:ph type="title"/>
          </p:nvPr>
        </p:nvSpPr>
        <p:spPr>
          <a:xfrm>
            <a:off x="7395225" y="0"/>
            <a:ext cx="3973830" cy="9042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cs typeface="Gill Sans Nova Light" panose="020F0302020204030204" pitchFamily="34" charset="0"/>
              </a:rPr>
              <a:t>PacifiCorp Overview</a:t>
            </a:r>
          </a:p>
        </p:txBody>
      </p:sp>
      <p:sp>
        <p:nvSpPr>
          <p:cNvPr id="8" name="Content Placeholder 1">
            <a:extLst>
              <a:ext uri="{FF2B5EF4-FFF2-40B4-BE49-F238E27FC236}">
                <a16:creationId xmlns:a16="http://schemas.microsoft.com/office/drawing/2014/main" id="{FAFAB4A3-F884-4E2B-AE9F-2FE233A3690A}"/>
              </a:ext>
            </a:extLst>
          </p:cNvPr>
          <p:cNvSpPr txBox="1">
            <a:spLocks/>
          </p:cNvSpPr>
          <p:nvPr/>
        </p:nvSpPr>
        <p:spPr>
          <a:xfrm>
            <a:off x="5837684" y="1432193"/>
            <a:ext cx="5531371" cy="47314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a:cs typeface="Calibri"/>
              </a:rPr>
              <a:t>Two divisions – Rocky Mountain Power and Pacific Power</a:t>
            </a:r>
          </a:p>
          <a:p>
            <a:r>
              <a:rPr lang="en-US" sz="2400" dirty="0">
                <a:latin typeface="Calibri"/>
                <a:cs typeface="Calibri"/>
              </a:rPr>
              <a:t>Approximately 4,800 Employees</a:t>
            </a:r>
          </a:p>
          <a:p>
            <a:r>
              <a:rPr lang="en-US" sz="2400" dirty="0">
                <a:latin typeface="Calibri"/>
                <a:cs typeface="Calibri"/>
              </a:rPr>
              <a:t>2 million electricity customers</a:t>
            </a:r>
          </a:p>
          <a:p>
            <a:r>
              <a:rPr lang="en-US" sz="2400" dirty="0">
                <a:latin typeface="Calibri"/>
                <a:cs typeface="Calibri"/>
              </a:rPr>
              <a:t>141,503 square miles of service territory in six states</a:t>
            </a:r>
          </a:p>
          <a:p>
            <a:r>
              <a:rPr lang="en-US" sz="2400" dirty="0">
                <a:latin typeface="Calibri"/>
                <a:cs typeface="Calibri"/>
              </a:rPr>
              <a:t>17,770 miles of transmission</a:t>
            </a:r>
          </a:p>
          <a:p>
            <a:r>
              <a:rPr lang="en-US" sz="2400" dirty="0">
                <a:latin typeface="Calibri"/>
                <a:cs typeface="Calibri"/>
              </a:rPr>
              <a:t>11,597 MW owned generation capacity</a:t>
            </a:r>
          </a:p>
          <a:p>
            <a:r>
              <a:rPr lang="en-US" sz="2400" dirty="0">
                <a:latin typeface="Calibri"/>
                <a:cs typeface="Calibri"/>
              </a:rPr>
              <a:t>13,195 MW 2022 peak system load</a:t>
            </a:r>
          </a:p>
        </p:txBody>
      </p:sp>
    </p:spTree>
    <p:extLst>
      <p:ext uri="{BB962C8B-B14F-4D97-AF65-F5344CB8AC3E}">
        <p14:creationId xmlns:p14="http://schemas.microsoft.com/office/powerpoint/2010/main" val="203263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A312-19B3-4128-9FD2-6A674769938C}"/>
              </a:ext>
            </a:extLst>
          </p:cNvPr>
          <p:cNvSpPr>
            <a:spLocks noGrp="1"/>
          </p:cNvSpPr>
          <p:nvPr>
            <p:ph type="title"/>
          </p:nvPr>
        </p:nvSpPr>
        <p:spPr/>
        <p:txBody>
          <a:bodyPr>
            <a:normAutofit/>
          </a:bodyPr>
          <a:lstStyle/>
          <a:p>
            <a:r>
              <a:rPr lang="en-US" sz="5000" dirty="0"/>
              <a:t>Questions</a:t>
            </a:r>
          </a:p>
        </p:txBody>
      </p:sp>
    </p:spTree>
    <p:extLst>
      <p:ext uri="{BB962C8B-B14F-4D97-AF65-F5344CB8AC3E}">
        <p14:creationId xmlns:p14="http://schemas.microsoft.com/office/powerpoint/2010/main" val="1998963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E0FF079-F1F9-BD30-C99C-2E7E3BE0BD67}"/>
              </a:ext>
            </a:extLst>
          </p:cNvPr>
          <p:cNvSpPr txBox="1"/>
          <p:nvPr/>
        </p:nvSpPr>
        <p:spPr>
          <a:xfrm>
            <a:off x="5567680" y="146677"/>
            <a:ext cx="5831139" cy="584775"/>
          </a:xfrm>
          <a:prstGeom prst="rect">
            <a:avLst/>
          </a:prstGeom>
          <a:noFill/>
        </p:spPr>
        <p:txBody>
          <a:bodyPr wrap="square">
            <a:spAutoFit/>
          </a:bodyPr>
          <a:lstStyle/>
          <a:p>
            <a:pPr algn="ctr"/>
            <a:r>
              <a:rPr lang="en-US" sz="3200" dirty="0">
                <a:effectLst/>
                <a:latin typeface="Calibri" panose="020F0502020204030204" pitchFamily="34" charset="0"/>
                <a:ea typeface="Calibri" panose="020F0502020204030204" pitchFamily="34" charset="0"/>
              </a:rPr>
              <a:t>Integrated Resource Planning</a:t>
            </a:r>
            <a:endParaRPr lang="en-US" sz="3200" dirty="0"/>
          </a:p>
        </p:txBody>
      </p:sp>
      <p:sp>
        <p:nvSpPr>
          <p:cNvPr id="8" name="Content Placeholder 2">
            <a:extLst>
              <a:ext uri="{FF2B5EF4-FFF2-40B4-BE49-F238E27FC236}">
                <a16:creationId xmlns:a16="http://schemas.microsoft.com/office/drawing/2014/main" id="{E1D166C3-0A48-B3D8-51D2-AE96703A7187}"/>
              </a:ext>
            </a:extLst>
          </p:cNvPr>
          <p:cNvSpPr>
            <a:spLocks noGrp="1"/>
          </p:cNvSpPr>
          <p:nvPr>
            <p:ph idx="10"/>
          </p:nvPr>
        </p:nvSpPr>
        <p:spPr>
          <a:xfrm>
            <a:off x="297347" y="1716645"/>
            <a:ext cx="11181480" cy="4384643"/>
          </a:xfrm>
        </p:spPr>
        <p:txBody>
          <a:bodyPr>
            <a:normAutofit lnSpcReduction="10000"/>
          </a:bodyPr>
          <a:lstStyle/>
          <a:p>
            <a:r>
              <a:rPr lang="en-US" dirty="0"/>
              <a:t>Roadmap for how the company will provide electric service to its customers over a 20-year planning horizon</a:t>
            </a:r>
          </a:p>
          <a:p>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r>
              <a:rPr lang="en-US" sz="2400" kern="100" dirty="0">
                <a:effectLst/>
                <a:latin typeface="Calibri" panose="020F0502020204030204" pitchFamily="34" charset="0"/>
                <a:ea typeface="Calibri" panose="020F0502020204030204" pitchFamily="34" charset="0"/>
                <a:cs typeface="Arial" panose="020B0604020202020204" pitchFamily="34" charset="0"/>
              </a:rPr>
              <a:t>IRP compares forecast customer demand with existing generation resources and identifies gaps</a:t>
            </a:r>
          </a:p>
          <a:p>
            <a:endParaRPr lang="en-US" dirty="0"/>
          </a:p>
          <a:p>
            <a:r>
              <a:rPr lang="en-US" dirty="0"/>
              <a:t>Does not select specific projects. </a:t>
            </a:r>
          </a:p>
          <a:p>
            <a:endParaRPr lang="en-US" dirty="0"/>
          </a:p>
          <a:p>
            <a:r>
              <a:rPr lang="en-US" dirty="0"/>
              <a:t>Proposes a portfolio of resource types, such as power plants, transmission projects, long-term and short-term market purchases of electricity, demand-side efficiency programs for customers and efficiency measures</a:t>
            </a:r>
          </a:p>
        </p:txBody>
      </p:sp>
    </p:spTree>
    <p:extLst>
      <p:ext uri="{BB962C8B-B14F-4D97-AF65-F5344CB8AC3E}">
        <p14:creationId xmlns:p14="http://schemas.microsoft.com/office/powerpoint/2010/main" val="76092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461B44-B795-46BB-AD7E-CDE026F2FEF9}"/>
              </a:ext>
            </a:extLst>
          </p:cNvPr>
          <p:cNvSpPr>
            <a:spLocks noGrp="1"/>
          </p:cNvSpPr>
          <p:nvPr>
            <p:ph type="title"/>
          </p:nvPr>
        </p:nvSpPr>
        <p:spPr>
          <a:xfrm>
            <a:off x="6019800" y="34971"/>
            <a:ext cx="5842000" cy="680720"/>
          </a:xfrm>
        </p:spPr>
        <p:txBody>
          <a:bodyPr vert="horz" lIns="80682" tIns="40341" rIns="80682" bIns="40341" rtlCol="0" anchor="ctr">
            <a:noAutofit/>
          </a:bodyPr>
          <a:lstStyle/>
          <a:p>
            <a:r>
              <a:rPr lang="en-US" sz="3200" b="0" dirty="0">
                <a:latin typeface="+mn-lt"/>
              </a:rPr>
              <a:t>Actual Emissions Reductions </a:t>
            </a:r>
            <a:endParaRPr lang="en-US" sz="3200" dirty="0">
              <a:latin typeface="+mn-lt"/>
            </a:endParaRPr>
          </a:p>
        </p:txBody>
      </p:sp>
      <p:sp>
        <p:nvSpPr>
          <p:cNvPr id="5" name="Slide Number Placeholder 4">
            <a:extLst>
              <a:ext uri="{FF2B5EF4-FFF2-40B4-BE49-F238E27FC236}">
                <a16:creationId xmlns:a16="http://schemas.microsoft.com/office/drawing/2014/main" id="{D0FEF67B-17D7-486D-8A8D-D0D4F15D2C30}"/>
              </a:ext>
            </a:extLst>
          </p:cNvPr>
          <p:cNvSpPr>
            <a:spLocks noGrp="1"/>
          </p:cNvSpPr>
          <p:nvPr>
            <p:ph type="sldNum" sz="quarter" idx="10"/>
          </p:nvPr>
        </p:nvSpPr>
        <p:spPr/>
        <p:txBody>
          <a:bodyPr/>
          <a:lstStyle/>
          <a:p>
            <a:endParaRPr lang="en-US" dirty="0"/>
          </a:p>
        </p:txBody>
      </p:sp>
      <p:sp>
        <p:nvSpPr>
          <p:cNvPr id="3" name="Content Placeholder 2">
            <a:extLst>
              <a:ext uri="{FF2B5EF4-FFF2-40B4-BE49-F238E27FC236}">
                <a16:creationId xmlns:a16="http://schemas.microsoft.com/office/drawing/2014/main" id="{7D8D7A0D-FBD3-405A-B48D-EE2BEEBAE86F}"/>
              </a:ext>
            </a:extLst>
          </p:cNvPr>
          <p:cNvSpPr>
            <a:spLocks noGrp="1"/>
          </p:cNvSpPr>
          <p:nvPr>
            <p:ph idx="1"/>
          </p:nvPr>
        </p:nvSpPr>
        <p:spPr>
          <a:xfrm>
            <a:off x="838200" y="1349806"/>
            <a:ext cx="10515600" cy="1143005"/>
          </a:xfrm>
        </p:spPr>
        <p:txBody>
          <a:bodyPr vert="horz" lIns="91440" tIns="45720" rIns="91440" bIns="45720" rtlCol="0" anchor="t">
            <a:normAutofit/>
          </a:bodyPr>
          <a:lstStyle/>
          <a:p>
            <a:pPr marL="0" indent="0">
              <a:buNone/>
            </a:pPr>
            <a:endParaRPr lang="en-US" sz="2000">
              <a:ea typeface="Calibri"/>
              <a:cs typeface="Calibri"/>
            </a:endParaRPr>
          </a:p>
          <a:p>
            <a:pPr marL="221615" indent="-221615"/>
            <a:endParaRPr lang="en-US" sz="2400">
              <a:ea typeface="Calibri"/>
              <a:cs typeface="Calibri"/>
            </a:endParaRPr>
          </a:p>
        </p:txBody>
      </p:sp>
      <p:sp>
        <p:nvSpPr>
          <p:cNvPr id="2" name="TextBox 1">
            <a:extLst>
              <a:ext uri="{FF2B5EF4-FFF2-40B4-BE49-F238E27FC236}">
                <a16:creationId xmlns:a16="http://schemas.microsoft.com/office/drawing/2014/main" id="{82162448-2414-EC18-493F-1B00DFE3E38F}"/>
              </a:ext>
            </a:extLst>
          </p:cNvPr>
          <p:cNvSpPr txBox="1"/>
          <p:nvPr/>
        </p:nvSpPr>
        <p:spPr>
          <a:xfrm>
            <a:off x="416560" y="1153969"/>
            <a:ext cx="1120648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t>PacifiCorp has continually reduced emissions associated with electricity provided to end-users. </a:t>
            </a:r>
          </a:p>
        </p:txBody>
      </p:sp>
      <p:pic>
        <p:nvPicPr>
          <p:cNvPr id="8" name="Picture 7">
            <a:extLst>
              <a:ext uri="{FF2B5EF4-FFF2-40B4-BE49-F238E27FC236}">
                <a16:creationId xmlns:a16="http://schemas.microsoft.com/office/drawing/2014/main" id="{2E4472D7-17B3-EB1F-C88C-9ADE98466B53}"/>
              </a:ext>
            </a:extLst>
          </p:cNvPr>
          <p:cNvPicPr>
            <a:picLocks noChangeAspect="1"/>
          </p:cNvPicPr>
          <p:nvPr/>
        </p:nvPicPr>
        <p:blipFill>
          <a:blip r:embed="rId3"/>
          <a:stretch>
            <a:fillRect/>
          </a:stretch>
        </p:blipFill>
        <p:spPr>
          <a:xfrm>
            <a:off x="1365102" y="1684662"/>
            <a:ext cx="9461797" cy="4365983"/>
          </a:xfrm>
          <a:prstGeom prst="rect">
            <a:avLst/>
          </a:prstGeom>
        </p:spPr>
      </p:pic>
    </p:spTree>
    <p:extLst>
      <p:ext uri="{BB962C8B-B14F-4D97-AF65-F5344CB8AC3E}">
        <p14:creationId xmlns:p14="http://schemas.microsoft.com/office/powerpoint/2010/main" val="266081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357A06-17BC-ABE0-CE32-A5AF24A64EB0}"/>
              </a:ext>
            </a:extLst>
          </p:cNvPr>
          <p:cNvSpPr>
            <a:spLocks noGrp="1"/>
          </p:cNvSpPr>
          <p:nvPr>
            <p:ph idx="1"/>
          </p:nvPr>
        </p:nvSpPr>
        <p:spPr>
          <a:xfrm>
            <a:off x="363953" y="1959429"/>
            <a:ext cx="4241730" cy="2584579"/>
          </a:xfrm>
        </p:spPr>
        <p:txBody>
          <a:bodyPr>
            <a:normAutofit lnSpcReduction="10000"/>
          </a:bodyPr>
          <a:lstStyle/>
          <a:p>
            <a:pPr marL="0" indent="0">
              <a:buNone/>
            </a:pPr>
            <a:r>
              <a:rPr lang="en-US" dirty="0"/>
              <a:t>21.4% over the next 10 years</a:t>
            </a:r>
            <a:br>
              <a:rPr lang="en-US" dirty="0"/>
            </a:br>
            <a:endParaRPr lang="en-US" dirty="0"/>
          </a:p>
          <a:p>
            <a:pPr lvl="1"/>
            <a:r>
              <a:rPr lang="en-US" sz="2400" dirty="0"/>
              <a:t>Customer growth </a:t>
            </a:r>
          </a:p>
          <a:p>
            <a:pPr lvl="1"/>
            <a:r>
              <a:rPr lang="en-US" sz="2400" dirty="0"/>
              <a:t>Data centers</a:t>
            </a:r>
          </a:p>
          <a:p>
            <a:pPr lvl="1"/>
            <a:r>
              <a:rPr lang="en-US" sz="2400" dirty="0"/>
              <a:t>Robust economic growth</a:t>
            </a:r>
          </a:p>
          <a:p>
            <a:pPr lvl="1"/>
            <a:r>
              <a:rPr lang="en-US" sz="2400" dirty="0"/>
              <a:t>EV charging increased EV adoption</a:t>
            </a:r>
          </a:p>
          <a:p>
            <a:endParaRPr lang="en-US" dirty="0"/>
          </a:p>
        </p:txBody>
      </p:sp>
      <p:sp>
        <p:nvSpPr>
          <p:cNvPr id="4" name="Title 3">
            <a:extLst>
              <a:ext uri="{FF2B5EF4-FFF2-40B4-BE49-F238E27FC236}">
                <a16:creationId xmlns:a16="http://schemas.microsoft.com/office/drawing/2014/main" id="{DBB0EF06-268D-177E-06FE-73E63F2E17D2}"/>
              </a:ext>
            </a:extLst>
          </p:cNvPr>
          <p:cNvSpPr>
            <a:spLocks noGrp="1"/>
          </p:cNvSpPr>
          <p:nvPr>
            <p:ph type="title"/>
          </p:nvPr>
        </p:nvSpPr>
        <p:spPr>
          <a:xfrm>
            <a:off x="5937528" y="136778"/>
            <a:ext cx="5739155" cy="594093"/>
          </a:xfrm>
        </p:spPr>
        <p:txBody>
          <a:bodyPr>
            <a:normAutofit/>
          </a:bodyPr>
          <a:lstStyle/>
          <a:p>
            <a:pPr algn="ctr"/>
            <a:r>
              <a:rPr lang="en-US" sz="3200" dirty="0"/>
              <a:t>Meeting customer needs</a:t>
            </a:r>
          </a:p>
        </p:txBody>
      </p:sp>
      <p:graphicFrame>
        <p:nvGraphicFramePr>
          <p:cNvPr id="5" name="Chart 4">
            <a:extLst>
              <a:ext uri="{FF2B5EF4-FFF2-40B4-BE49-F238E27FC236}">
                <a16:creationId xmlns:a16="http://schemas.microsoft.com/office/drawing/2014/main" id="{89D7CFFD-A9F7-62C7-5717-BA38649331A8}"/>
              </a:ext>
            </a:extLst>
          </p:cNvPr>
          <p:cNvGraphicFramePr>
            <a:graphicFrameLocks/>
          </p:cNvGraphicFramePr>
          <p:nvPr/>
        </p:nvGraphicFramePr>
        <p:xfrm>
          <a:off x="4310743" y="1184994"/>
          <a:ext cx="7162740" cy="49421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145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7A312-19B3-4128-9FD2-6A674769938C}"/>
              </a:ext>
            </a:extLst>
          </p:cNvPr>
          <p:cNvSpPr>
            <a:spLocks noGrp="1"/>
          </p:cNvSpPr>
          <p:nvPr>
            <p:ph type="title"/>
          </p:nvPr>
        </p:nvSpPr>
        <p:spPr/>
        <p:txBody>
          <a:bodyPr>
            <a:noAutofit/>
          </a:bodyPr>
          <a:lstStyle/>
          <a:p>
            <a:r>
              <a:rPr lang="en-US" sz="5000" dirty="0"/>
              <a:t>2023 Integrated Resource </a:t>
            </a:r>
            <a:br>
              <a:rPr lang="en-US" sz="5000" dirty="0"/>
            </a:br>
            <a:r>
              <a:rPr lang="en-US" sz="5000" dirty="0"/>
              <a:t>Plan Update</a:t>
            </a:r>
          </a:p>
        </p:txBody>
      </p:sp>
    </p:spTree>
    <p:extLst>
      <p:ext uri="{BB962C8B-B14F-4D97-AF65-F5344CB8AC3E}">
        <p14:creationId xmlns:p14="http://schemas.microsoft.com/office/powerpoint/2010/main" val="2626146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FC6FB-4612-2999-547E-B2557923CFAB}"/>
              </a:ext>
            </a:extLst>
          </p:cNvPr>
          <p:cNvSpPr>
            <a:spLocks noGrp="1"/>
          </p:cNvSpPr>
          <p:nvPr>
            <p:ph idx="1"/>
          </p:nvPr>
        </p:nvSpPr>
        <p:spPr>
          <a:xfrm>
            <a:off x="365761" y="986003"/>
            <a:ext cx="11299510" cy="4351338"/>
          </a:xfrm>
        </p:spPr>
        <p:txBody>
          <a:bodyPr>
            <a:noAutofit/>
          </a:bodyPr>
          <a:lstStyle/>
          <a:p>
            <a:pPr>
              <a:lnSpc>
                <a:spcPct val="107000"/>
              </a:lnSpc>
              <a:spcBef>
                <a:spcPts val="0"/>
              </a:spcBef>
            </a:pPr>
            <a:r>
              <a:rPr lang="en-US" sz="2200" kern="100" dirty="0">
                <a:effectLst/>
                <a:latin typeface="Calibri" panose="020F0502020204030204" pitchFamily="34" charset="0"/>
                <a:ea typeface="Calibri" panose="020F0502020204030204" pitchFamily="34" charset="0"/>
                <a:cs typeface="Arial" panose="020B0604020202020204" pitchFamily="34" charset="0"/>
              </a:rPr>
              <a:t>The scope of the main resource acquisitions include:</a:t>
            </a:r>
          </a:p>
          <a:p>
            <a:pPr lvl="1">
              <a:lnSpc>
                <a:spcPct val="107000"/>
              </a:lnSpc>
              <a:spcBef>
                <a:spcPts val="0"/>
              </a:spcBef>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9,818 megawatts of new wind resources.</a:t>
            </a:r>
          </a:p>
          <a:p>
            <a:pPr lvl="1">
              <a:lnSpc>
                <a:spcPct val="107000"/>
              </a:lnSpc>
              <a:spcBef>
                <a:spcPts val="0"/>
              </a:spcBef>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4,016 megawatts of storage resources, including batteries collocated with solar generation, standalone batteries, and pumped hydro storage resources.</a:t>
            </a:r>
          </a:p>
          <a:p>
            <a:pPr lvl="1">
              <a:lnSpc>
                <a:spcPct val="107000"/>
              </a:lnSpc>
              <a:spcBef>
                <a:spcPts val="0"/>
              </a:spcBef>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3,763 megawatts of new solar resources (most paired with battery storage).</a:t>
            </a:r>
          </a:p>
          <a:p>
            <a:pPr lvl="1">
              <a:lnSpc>
                <a:spcPct val="107000"/>
              </a:lnSpc>
              <a:spcBef>
                <a:spcPts val="0"/>
              </a:spcBef>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4,326 megawatts of capacity saved through energy efficiency programs.</a:t>
            </a:r>
          </a:p>
          <a:p>
            <a:pPr lvl="1">
              <a:lnSpc>
                <a:spcPct val="107000"/>
              </a:lnSpc>
              <a:spcBef>
                <a:spcPts val="0"/>
              </a:spcBef>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1,123 megawatts of capacity saved through demand response programs.</a:t>
            </a:r>
          </a:p>
          <a:p>
            <a:pPr lvl="1">
              <a:lnSpc>
                <a:spcPct val="107000"/>
              </a:lnSpc>
              <a:spcBef>
                <a:spcPts val="0"/>
              </a:spcBef>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500 megawatts of advanced nuclear (Natrium reactor demonstration project) in 2030.</a:t>
            </a:r>
          </a:p>
          <a:p>
            <a:pPr lvl="1">
              <a:lnSpc>
                <a:spcPct val="107000"/>
              </a:lnSpc>
              <a:spcBef>
                <a:spcPts val="0"/>
              </a:spcBef>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pPr>
            <a:r>
              <a:rPr lang="en-US" sz="1800" kern="100" dirty="0">
                <a:effectLst/>
                <a:latin typeface="Calibri" panose="020F0502020204030204" pitchFamily="34" charset="0"/>
                <a:ea typeface="Calibri" panose="020F0502020204030204" pitchFamily="34" charset="0"/>
                <a:cs typeface="Arial" panose="020B0604020202020204" pitchFamily="34" charset="0"/>
              </a:rPr>
              <a:t>5,385 megawatts of natural gas convertible peaking resources that meet high-demand energy needs.</a:t>
            </a:r>
          </a:p>
          <a:p>
            <a:pPr lvl="1">
              <a:lnSpc>
                <a:spcPct val="107000"/>
              </a:lnSpc>
              <a:spcBef>
                <a:spcPts val="0"/>
              </a:spcBef>
              <a:spcAft>
                <a:spcPts val="800"/>
              </a:spcAft>
            </a:pPr>
            <a:endParaRPr lang="en-US" sz="800" kern="100" dirty="0">
              <a:effectLst/>
              <a:latin typeface="Calibri" panose="020F0502020204030204" pitchFamily="34" charset="0"/>
              <a:ea typeface="Calibri" panose="020F0502020204030204" pitchFamily="34" charset="0"/>
              <a:cs typeface="Arial" panose="020B0604020202020204" pitchFamily="34" charset="0"/>
            </a:endParaRPr>
          </a:p>
          <a:p>
            <a:pPr lvl="1">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Installation of carbon capture technology on Jim Bridger Units 3 and 4.</a:t>
            </a:r>
          </a:p>
          <a:p>
            <a:endParaRPr lang="en-US" sz="1700" dirty="0"/>
          </a:p>
        </p:txBody>
      </p:sp>
      <p:sp>
        <p:nvSpPr>
          <p:cNvPr id="5" name="Title 4">
            <a:extLst>
              <a:ext uri="{FF2B5EF4-FFF2-40B4-BE49-F238E27FC236}">
                <a16:creationId xmlns:a16="http://schemas.microsoft.com/office/drawing/2014/main" id="{648412AA-47C5-2185-3BA1-729D0924DC0C}"/>
              </a:ext>
            </a:extLst>
          </p:cNvPr>
          <p:cNvSpPr>
            <a:spLocks noGrp="1"/>
          </p:cNvSpPr>
          <p:nvPr>
            <p:ph type="title"/>
          </p:nvPr>
        </p:nvSpPr>
        <p:spPr>
          <a:xfrm>
            <a:off x="4744720" y="136779"/>
            <a:ext cx="6920551" cy="584582"/>
          </a:xfrm>
        </p:spPr>
        <p:txBody>
          <a:bodyPr>
            <a:normAutofit fontScale="90000"/>
          </a:bodyPr>
          <a:lstStyle/>
          <a:p>
            <a:r>
              <a:rPr lang="en-US" dirty="0"/>
              <a:t>2023 Integrated Resource Plan Update</a:t>
            </a:r>
          </a:p>
        </p:txBody>
      </p:sp>
    </p:spTree>
    <p:extLst>
      <p:ext uri="{BB962C8B-B14F-4D97-AF65-F5344CB8AC3E}">
        <p14:creationId xmlns:p14="http://schemas.microsoft.com/office/powerpoint/2010/main" val="391643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1D166C3-0A48-B3D8-51D2-AE96703A7187}"/>
              </a:ext>
            </a:extLst>
          </p:cNvPr>
          <p:cNvSpPr>
            <a:spLocks noGrp="1"/>
          </p:cNvSpPr>
          <p:nvPr>
            <p:ph idx="10"/>
          </p:nvPr>
        </p:nvSpPr>
        <p:spPr>
          <a:xfrm>
            <a:off x="297347" y="1716645"/>
            <a:ext cx="11181480" cy="4384643"/>
          </a:xfrm>
        </p:spPr>
        <p:txBody>
          <a:bodyPr>
            <a:normAutofit/>
          </a:bodyPr>
          <a:lstStyle/>
          <a:p>
            <a:r>
              <a:rPr lang="en-US" dirty="0"/>
              <a:t>Significant Changes from 2023 to 2024</a:t>
            </a:r>
          </a:p>
          <a:p>
            <a:endParaRPr lang="en-US" dirty="0"/>
          </a:p>
          <a:p>
            <a:r>
              <a:rPr lang="en-US" dirty="0"/>
              <a:t>A federal court’s stay of the U.S. Environmental Protection Agency’s proposed ozone transport rule, which significantly changed the analysis of the preferred portfolio.</a:t>
            </a:r>
          </a:p>
          <a:p>
            <a:endParaRPr lang="en-US" dirty="0"/>
          </a:p>
          <a:p>
            <a:r>
              <a:rPr lang="en-US" dirty="0"/>
              <a:t>Need to maintain the financial health of the utility for the benefit of its customers and communities, while fulfilling the company’s obligation to meet customer energy needs with safe, reliable service at fair and reasonable prices.</a:t>
            </a:r>
          </a:p>
          <a:p>
            <a:endParaRPr lang="en-US" dirty="0"/>
          </a:p>
        </p:txBody>
      </p:sp>
      <p:sp>
        <p:nvSpPr>
          <p:cNvPr id="2" name="Title 4">
            <a:extLst>
              <a:ext uri="{FF2B5EF4-FFF2-40B4-BE49-F238E27FC236}">
                <a16:creationId xmlns:a16="http://schemas.microsoft.com/office/drawing/2014/main" id="{CC56EB36-439F-EDEF-52EF-6E4774083C97}"/>
              </a:ext>
            </a:extLst>
          </p:cNvPr>
          <p:cNvSpPr>
            <a:spLocks noGrp="1"/>
          </p:cNvSpPr>
          <p:nvPr>
            <p:ph type="title"/>
          </p:nvPr>
        </p:nvSpPr>
        <p:spPr>
          <a:xfrm>
            <a:off x="4744720" y="136779"/>
            <a:ext cx="6920551" cy="584582"/>
          </a:xfrm>
        </p:spPr>
        <p:txBody>
          <a:bodyPr>
            <a:normAutofit fontScale="90000"/>
          </a:bodyPr>
          <a:lstStyle/>
          <a:p>
            <a:r>
              <a:rPr lang="en-US" dirty="0"/>
              <a:t>2023 Integrated Resource Plan Update</a:t>
            </a:r>
          </a:p>
        </p:txBody>
      </p:sp>
    </p:spTree>
    <p:extLst>
      <p:ext uri="{BB962C8B-B14F-4D97-AF65-F5344CB8AC3E}">
        <p14:creationId xmlns:p14="http://schemas.microsoft.com/office/powerpoint/2010/main" val="2821456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DA9D4-3874-2671-CC88-F237D6D7EECB}"/>
              </a:ext>
            </a:extLst>
          </p:cNvPr>
          <p:cNvSpPr>
            <a:spLocks noGrp="1"/>
          </p:cNvSpPr>
          <p:nvPr>
            <p:ph idx="1"/>
          </p:nvPr>
        </p:nvSpPr>
        <p:spPr>
          <a:xfrm>
            <a:off x="838199" y="1523999"/>
            <a:ext cx="10827071" cy="4419601"/>
          </a:xfrm>
        </p:spPr>
        <p:txBody>
          <a:bodyPr>
            <a:normAutofit fontScale="92500" lnSpcReduction="10000"/>
          </a:bodyPr>
          <a:lstStyle/>
          <a:p>
            <a:r>
              <a:rPr lang="en-US" dirty="0"/>
              <a:t>Continued acquisition of wind and solar resources with integrated battery storage. </a:t>
            </a:r>
          </a:p>
          <a:p>
            <a:endParaRPr lang="en-US" dirty="0"/>
          </a:p>
          <a:p>
            <a:r>
              <a:rPr lang="en-US" dirty="0"/>
              <a:t>Extensions to the assumed operational life of certain thermal generating resources, as well as adjustments to the company’s energy storage acquisition strategy, customer demand forecasts and general resource pricing updates.</a:t>
            </a:r>
          </a:p>
          <a:p>
            <a:endParaRPr lang="en-US" dirty="0"/>
          </a:p>
          <a:p>
            <a:r>
              <a:rPr lang="en-US" dirty="0"/>
              <a:t>The assumed operational life of new combustion turbine resources has been extended to reflect the capability of those resources to convert to non-carbon-emitting renewable fuel in later years.</a:t>
            </a:r>
          </a:p>
          <a:p>
            <a:endParaRPr lang="en-US" dirty="0"/>
          </a:p>
          <a:p>
            <a:r>
              <a:rPr lang="en-US" dirty="0"/>
              <a:t>The </a:t>
            </a:r>
            <a:r>
              <a:rPr lang="en-US" dirty="0" err="1"/>
              <a:t>NatriumTM</a:t>
            </a:r>
            <a:r>
              <a:rPr lang="en-US" dirty="0"/>
              <a:t> demonstration project located in Kemmerer, Wyoming, continues to provide anticipated benefits to customers due to significant U.S. Department of Energy grant opportunities and support from </a:t>
            </a:r>
            <a:r>
              <a:rPr lang="en-US" dirty="0" err="1"/>
              <a:t>TerraPower</a:t>
            </a:r>
            <a:r>
              <a:rPr lang="en-US" dirty="0"/>
              <a:t>.</a:t>
            </a:r>
          </a:p>
          <a:p>
            <a:endParaRPr lang="en-US" dirty="0"/>
          </a:p>
        </p:txBody>
      </p:sp>
      <p:sp>
        <p:nvSpPr>
          <p:cNvPr id="2" name="Title 4">
            <a:extLst>
              <a:ext uri="{FF2B5EF4-FFF2-40B4-BE49-F238E27FC236}">
                <a16:creationId xmlns:a16="http://schemas.microsoft.com/office/drawing/2014/main" id="{66547455-7CC8-F659-1679-4C8FEAB52D78}"/>
              </a:ext>
            </a:extLst>
          </p:cNvPr>
          <p:cNvSpPr>
            <a:spLocks noGrp="1"/>
          </p:cNvSpPr>
          <p:nvPr>
            <p:ph type="title"/>
          </p:nvPr>
        </p:nvSpPr>
        <p:spPr>
          <a:xfrm>
            <a:off x="4744720" y="136779"/>
            <a:ext cx="6920551" cy="584582"/>
          </a:xfrm>
        </p:spPr>
        <p:txBody>
          <a:bodyPr>
            <a:normAutofit fontScale="90000"/>
          </a:bodyPr>
          <a:lstStyle/>
          <a:p>
            <a:r>
              <a:rPr lang="en-US" dirty="0"/>
              <a:t>2023 Integrated Resource Plan Update</a:t>
            </a:r>
          </a:p>
        </p:txBody>
      </p:sp>
    </p:spTree>
    <p:extLst>
      <p:ext uri="{BB962C8B-B14F-4D97-AF65-F5344CB8AC3E}">
        <p14:creationId xmlns:p14="http://schemas.microsoft.com/office/powerpoint/2010/main" val="669713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 id="{C8F6496B-4595-AD41-9ACF-5FA1BA869820}" vid="{26CE0314-26D5-C648-9747-EBDD58FD93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620</TotalTime>
  <Words>1392</Words>
  <Application>Microsoft Office PowerPoint</Application>
  <PresentationFormat>Widescreen</PresentationFormat>
  <Paragraphs>160</Paragraphs>
  <Slides>20</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 Resource Planning for the Future AEE Utah 2024 Fall Symposium </vt:lpstr>
      <vt:lpstr>PacifiCorp Overview</vt:lpstr>
      <vt:lpstr>PowerPoint Presentation</vt:lpstr>
      <vt:lpstr>Actual Emissions Reductions </vt:lpstr>
      <vt:lpstr>Meeting customer needs</vt:lpstr>
      <vt:lpstr>2023 Integrated Resource  Plan Update</vt:lpstr>
      <vt:lpstr>2023 Integrated Resource Plan Update</vt:lpstr>
      <vt:lpstr>2023 Integrated Resource Plan Update</vt:lpstr>
      <vt:lpstr>2023 Integrated Resource Plan Update</vt:lpstr>
      <vt:lpstr>Incremental Capacity Compare and Delta: 2023 IRP Update and 2023 IRP</vt:lpstr>
      <vt:lpstr>Coal Retirements: 2023 IRP Update and 2023 IRP</vt:lpstr>
      <vt:lpstr>Cumulative Capacity Compare: 2023 IRP Update and 2023 IRP</vt:lpstr>
      <vt:lpstr>Energy Resource Programs</vt:lpstr>
      <vt:lpstr>Positioning for the Future</vt:lpstr>
      <vt:lpstr>Cool Keeper Program</vt:lpstr>
      <vt:lpstr>Wattsmart Battery Program</vt:lpstr>
      <vt:lpstr>Wattsmart Drive Program</vt:lpstr>
      <vt:lpstr>Wattsmart Business New Construction</vt:lpstr>
      <vt:lpstr>Wattsmart Business New Construction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Kunz</dc:creator>
  <cp:lastModifiedBy>Monroe, Clay (PacifiCorp)</cp:lastModifiedBy>
  <cp:revision>60</cp:revision>
  <dcterms:created xsi:type="dcterms:W3CDTF">2018-04-20T20:19:46Z</dcterms:created>
  <dcterms:modified xsi:type="dcterms:W3CDTF">2024-09-10T15:54:57Z</dcterms:modified>
</cp:coreProperties>
</file>