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1085" r:id="rId4"/>
    <p:sldId id="1086" r:id="rId5"/>
    <p:sldId id="1087" r:id="rId6"/>
    <p:sldId id="1094" r:id="rId7"/>
    <p:sldId id="1089" r:id="rId8"/>
    <p:sldId id="1088" r:id="rId9"/>
    <p:sldId id="262" r:id="rId10"/>
    <p:sldId id="895" r:id="rId11"/>
    <p:sldId id="265" r:id="rId12"/>
    <p:sldId id="933" r:id="rId13"/>
    <p:sldId id="1092" r:id="rId14"/>
    <p:sldId id="1093" r:id="rId15"/>
    <p:sldId id="935" r:id="rId16"/>
    <p:sldId id="270" r:id="rId17"/>
    <p:sldId id="273" r:id="rId18"/>
    <p:sldId id="9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C89"/>
    <a:srgbClr val="0066CC"/>
    <a:srgbClr val="FFFFFF"/>
    <a:srgbClr val="F15D4F"/>
    <a:srgbClr val="E25858"/>
    <a:srgbClr val="DE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24199" autoAdjust="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AAE2E-24C8-4902-9178-C2563D018DFB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8DCD1-54E7-4370-9DF7-A68A71593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Cumulative System Load (1,213,572) SF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16 Buildings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Maximum flow 4,800 GPM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Minimum flow 850 GPM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Average flow 3,200 GPM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3500 Tons Capacity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Min temp (winter) 45; max temp (summer) 95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Speak to demand limiting button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8DCD1-54E7-4370-9DF7-A68A71593C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0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8DCD1-54E7-4370-9DF7-A68A71593C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3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A7DD-2E75-CEED-7BE7-DD51106D2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BB790-375F-D0F3-B58A-871756C3D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75ABBF-E3EA-98BC-8D22-75C180356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02393-5F0A-CF24-E480-BC7207AE5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8DCD1-54E7-4370-9DF7-A68A71593C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79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(ability to transfer and store heat easily)</a:t>
            </a:r>
          </a:p>
          <a:p>
            <a:pPr lvl="1"/>
            <a:r>
              <a:rPr lang="en-US" dirty="0"/>
              <a:t>Similar conditions throughout valley floor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Evaluation of sources of thermal energy</a:t>
            </a:r>
          </a:p>
          <a:p>
            <a:r>
              <a:rPr lang="en-US" dirty="0"/>
              <a:t>ATL 101: Heat pumps to Heat Pump Buildings</a:t>
            </a:r>
          </a:p>
          <a:p>
            <a:pPr lvl="1"/>
            <a:r>
              <a:rPr lang="en-US" dirty="0"/>
              <a:t>Heat Trading enabled</a:t>
            </a:r>
          </a:p>
          <a:p>
            <a:pPr lvl="1"/>
            <a:r>
              <a:rPr lang="en-US" dirty="0"/>
              <a:t>Can be connected to air, water, or ground</a:t>
            </a:r>
          </a:p>
          <a:p>
            <a:pPr lvl="1"/>
            <a:r>
              <a:rPr lang="en-US" dirty="0"/>
              <a:t>Networked buildings (the TEN)</a:t>
            </a:r>
          </a:p>
          <a:p>
            <a:pPr lvl="2"/>
            <a:r>
              <a:rPr lang="en-US" dirty="0"/>
              <a:t>Move heat from lab to classroom, from civic buildings to residential</a:t>
            </a:r>
          </a:p>
          <a:p>
            <a:pPr lvl="2"/>
            <a:r>
              <a:rPr lang="en-US" dirty="0"/>
              <a:t>(insert graphic)</a:t>
            </a:r>
          </a:p>
          <a:p>
            <a:pPr lvl="2"/>
            <a:r>
              <a:rPr lang="en-US" b="1" dirty="0"/>
              <a:t>3 components</a:t>
            </a:r>
          </a:p>
          <a:p>
            <a:pPr lvl="2"/>
            <a:r>
              <a:rPr lang="en-US" dirty="0"/>
              <a:t>Buildings</a:t>
            </a:r>
          </a:p>
          <a:p>
            <a:pPr lvl="2"/>
            <a:r>
              <a:rPr lang="en-US" dirty="0"/>
              <a:t>Loop</a:t>
            </a:r>
          </a:p>
          <a:p>
            <a:pPr lvl="2"/>
            <a:r>
              <a:rPr lang="en-US" dirty="0"/>
              <a:t>Thermal management devices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A9D35-06E8-EB4D-9DFC-75DA46293E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1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A7020-356D-673B-26E2-CE1C463D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9245D-39D6-AC4F-C6C5-BBED6A90E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D2FA70-AE4A-9856-041A-810978BF4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2B6DE-EB27-9A69-E72F-F7DD423E06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8DCD1-54E7-4370-9DF7-A68A71593C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6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A9D35-06E8-EB4D-9DFC-75DA46293E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39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Reiterate problem (evolving demands on electric grid + need to decarbonize thermal loads) – i.e. </a:t>
            </a:r>
            <a:r>
              <a:rPr lang="en-US" b="1" i="1" dirty="0"/>
              <a:t>beneficial electrification</a:t>
            </a:r>
          </a:p>
          <a:p>
            <a:r>
              <a:rPr lang="en-US" dirty="0"/>
              <a:t>Decarbonizing 90%, </a:t>
            </a:r>
            <a:r>
              <a:rPr lang="en-US" b="1" i="1" dirty="0"/>
              <a:t>last 10% is most difficult</a:t>
            </a:r>
          </a:p>
          <a:p>
            <a:r>
              <a:rPr lang="en-US" dirty="0"/>
              <a:t>A TEN is a holistic tool to manage the challenge of electrifying thermal loads at scale w/high penetration of renewables in energy supply</a:t>
            </a:r>
          </a:p>
          <a:p>
            <a:r>
              <a:rPr lang="en-US" dirty="0"/>
              <a:t>It is an interactive grid for heating and cooling</a:t>
            </a:r>
          </a:p>
          <a:p>
            <a:r>
              <a:rPr lang="en-US" dirty="0"/>
              <a:t>From liabilities to assets</a:t>
            </a:r>
          </a:p>
          <a:p>
            <a:r>
              <a:rPr lang="en-US" dirty="0"/>
              <a:t>Smoothing out demand curve</a:t>
            </a:r>
          </a:p>
          <a:p>
            <a:r>
              <a:rPr lang="en-US" dirty="0"/>
              <a:t>Higher COP for heat pumps</a:t>
            </a:r>
          </a:p>
          <a:p>
            <a:pPr lvl="1"/>
            <a:r>
              <a:rPr lang="en-US" dirty="0"/>
              <a:t>Higher efficiency</a:t>
            </a:r>
          </a:p>
          <a:p>
            <a:r>
              <a:rPr lang="en-US" dirty="0"/>
              <a:t>Stability</a:t>
            </a:r>
          </a:p>
          <a:p>
            <a:pPr lvl="1"/>
            <a:r>
              <a:rPr lang="en-US" dirty="0"/>
              <a:t>Coasting through demand events w/thermal mass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Reiterate problem (evolving demands on electric grid + need to decarbonize thermal loads) – i.e. </a:t>
            </a:r>
            <a:r>
              <a:rPr lang="en-US" b="1" i="1" dirty="0"/>
              <a:t>beneficial electrification</a:t>
            </a:r>
          </a:p>
          <a:p>
            <a:r>
              <a:rPr lang="en-US" dirty="0"/>
              <a:t>Decarbonizing 90%, </a:t>
            </a:r>
            <a:r>
              <a:rPr lang="en-US" b="1" i="1" dirty="0"/>
              <a:t>last 10% is most difficult</a:t>
            </a:r>
          </a:p>
          <a:p>
            <a:r>
              <a:rPr lang="en-US" dirty="0"/>
              <a:t>A TEN is a holistic tool to manage the challenge of electrifying thermal loads at scale w/high penetration of renewables in energy supply</a:t>
            </a:r>
          </a:p>
          <a:p>
            <a:r>
              <a:rPr lang="en-US" dirty="0"/>
              <a:t>It is an interactive grid for heating and cooling</a:t>
            </a:r>
          </a:p>
          <a:p>
            <a:r>
              <a:rPr lang="en-US" dirty="0"/>
              <a:t>From liabilities to assets</a:t>
            </a:r>
          </a:p>
          <a:p>
            <a:r>
              <a:rPr lang="en-US" dirty="0"/>
              <a:t>Smoothing out demand curve</a:t>
            </a:r>
          </a:p>
          <a:p>
            <a:r>
              <a:rPr lang="en-US" dirty="0"/>
              <a:t>Higher COP for heat pumps</a:t>
            </a:r>
          </a:p>
          <a:p>
            <a:pPr lvl="1"/>
            <a:r>
              <a:rPr lang="en-US" dirty="0"/>
              <a:t>Higher efficiency</a:t>
            </a:r>
          </a:p>
          <a:p>
            <a:r>
              <a:rPr lang="en-US" dirty="0"/>
              <a:t>Stability</a:t>
            </a:r>
          </a:p>
          <a:p>
            <a:pPr lvl="1"/>
            <a:r>
              <a:rPr lang="en-US" dirty="0"/>
              <a:t>Coasting through demand events w/thermal mass</a:t>
            </a:r>
          </a:p>
          <a:p>
            <a:r>
              <a:rPr lang="en-US" dirty="0"/>
              <a:t>Reiterate problem (evolving demands on electric grid + need to decarbonize thermal loads) – i.e. </a:t>
            </a:r>
            <a:r>
              <a:rPr lang="en-US" b="1" i="1" dirty="0"/>
              <a:t>beneficial electrification</a:t>
            </a:r>
          </a:p>
          <a:p>
            <a:r>
              <a:rPr lang="en-US" dirty="0"/>
              <a:t>Decarbonizing 90%, </a:t>
            </a:r>
            <a:r>
              <a:rPr lang="en-US" b="1" i="1" dirty="0"/>
              <a:t>last 10% is most difficult</a:t>
            </a:r>
          </a:p>
          <a:p>
            <a:r>
              <a:rPr lang="en-US" dirty="0"/>
              <a:t>A TEN is a holistic tool to manage the challenge of electrifying thermal loads at scale w/high penetration of renewables in energy supply</a:t>
            </a:r>
          </a:p>
          <a:p>
            <a:r>
              <a:rPr lang="en-US" dirty="0"/>
              <a:t>It is an interactive grid for heating and cooling</a:t>
            </a:r>
          </a:p>
          <a:p>
            <a:r>
              <a:rPr lang="en-US" dirty="0"/>
              <a:t>From liabilities to assets</a:t>
            </a:r>
          </a:p>
          <a:p>
            <a:r>
              <a:rPr lang="en-US" dirty="0"/>
              <a:t>Smoothing out demand curve</a:t>
            </a:r>
          </a:p>
          <a:p>
            <a:r>
              <a:rPr lang="en-US" dirty="0"/>
              <a:t>Higher COP for heat pumps</a:t>
            </a:r>
          </a:p>
          <a:p>
            <a:pPr lvl="1"/>
            <a:r>
              <a:rPr lang="en-US" dirty="0"/>
              <a:t>Higher efficiency</a:t>
            </a:r>
          </a:p>
          <a:p>
            <a:r>
              <a:rPr lang="en-US" dirty="0"/>
              <a:t>Stability</a:t>
            </a:r>
          </a:p>
          <a:p>
            <a:pPr lvl="1"/>
            <a:r>
              <a:rPr lang="en-US" dirty="0"/>
              <a:t>Coasting through demand events w/thermal mass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A9D35-06E8-EB4D-9DFC-75DA46293E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7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42BF-9B5D-D058-E10E-7505518D5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A542B-6843-F0BD-DE21-8C441CC1B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4D57A-58CE-0F0B-F0D4-54FC9735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FD7F-3445-499E-27CD-B64A0155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8F3D6-C26F-B2C5-D575-2969F403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7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693E-A13E-9DF7-3D6A-9AE89D7B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C3EE-C94C-26AE-8C07-B4D050D9F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9F681-EA03-FB3C-5C5E-DA514F7B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7B3A5-072F-A40C-905B-B1138062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A671F-1D02-80BA-A2C2-6DCA670D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DC6A7E-12F0-1E5F-36D2-226583BCE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63DE5-A955-2E19-E4F1-CD8A49D6D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88-DEBA-5A29-C45D-609A5B52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D0189-7355-D3BE-ED12-DA70AED3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AE19B-7330-C966-08BF-942207E14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E8CC-7B39-5F09-D267-E1B7EFD6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A7820-67C7-0318-1C50-504758A35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71A81-B389-EFCE-796C-DC948E1A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5D6A7-0D85-994C-7540-3A199249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6EF3F-FE2B-B785-6043-95991DE5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2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9F3EA-9923-A60A-D099-11E2DA40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1953F-A3A0-B008-745F-23ADA5156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7A1F4-7930-20B2-8ECD-7C78B21E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43B50-2300-6286-8942-229B60BED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45B94-BDF6-A803-73BB-8DDADBBF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2948E-2D07-57E9-D1DA-9314C59F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DD942-BA14-1AD6-B678-0073A4B7C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F9174-24D2-109A-35F9-287CED076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E1D45-411B-CBAA-EB88-BE26D2930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E88AE-5D9D-D754-771F-51CAF725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41EA9-FD1D-F028-9176-88E2403D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2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671EA-4CD8-1C76-465F-E0C4E549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79535-C9E1-3D10-E13B-F20A2A160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66485-AB3C-F072-6A9C-2B95BABF1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00FEC-DC1B-F1E6-98CA-A7D748BBE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A5A414-BA8A-9B27-9D8F-FA8E3ACB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F091C6-2792-3581-3CF9-CEFD5A51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D4DCD-5E3F-837E-3ED1-727CD90B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491B4-1101-F4D4-DA71-77664BE5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19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F01F-8EF0-3730-607B-11F8A062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7375FF-DF01-89F5-7E7F-6AB24A4E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6EB50-D613-552C-B94F-99EF319C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5684E-EFF3-F70F-21DB-481C726B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5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924E4E-A248-B3B1-9282-C541B246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8593A-D770-7641-F9ED-3FECC6FF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EB8E5-59A7-E1DC-3506-C3E050E5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CBDE-6A99-6B55-C98D-57DB4954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358FC-60FE-666A-8536-FDF17DB6A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86E7B-8A40-ABF3-E2BC-2205549AD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9D57D-5B83-CA86-072F-3F1F6BA3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C18A2-2487-8A38-0665-AF5CD849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0E602-2BAF-FFED-07FE-8B1E6003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8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DD18B-ECE7-08AD-908A-122D7A3C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E1243-6EFA-C72B-194F-5AEB8D05B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E82AD-E575-6B80-CA5F-3085A5024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E8E86-58D2-A09E-1B24-5853217E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9C094-734A-66D1-9EDB-C2E0768FD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898EB-5CD6-F897-6156-C8C99D7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5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9D930C-74BD-0811-B140-D87ED4DD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40CC7-D6B1-E6C7-7F3A-BEBEAE47D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D3F60-B80C-28F6-5018-D249A078E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BC49B-6271-4DD8-BE09-F0232EA66663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07D29-1357-3289-D359-6EE39DBFD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85A6F-DAE8-0AB1-7BE5-3D1B55BB2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4B098-E0EB-40CF-91E7-0B92C55F7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D935-7C67-149C-B299-5B2B39AE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3947"/>
            <a:ext cx="10668000" cy="16557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Eras Bold ITC" panose="020B0907030504020204" pitchFamily="34" charset="0"/>
              </a:rPr>
              <a:t>Thermal Energy Networks in Cold Climates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45090-56BA-A95B-F27F-66F654027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2993093"/>
            <a:ext cx="9144000" cy="1083607"/>
          </a:xfrm>
        </p:spPr>
        <p:txBody>
          <a:bodyPr>
            <a:normAutofit/>
          </a:bodyPr>
          <a:lstStyle/>
          <a:p>
            <a:r>
              <a:rPr lang="en-US" dirty="0">
                <a:latin typeface="Eras Bold ITC" panose="020B0907030504020204" pitchFamily="34" charset="0"/>
              </a:rPr>
              <a:t>Utah Association of Energy Engineers Fall Symposium </a:t>
            </a:r>
          </a:p>
          <a:p>
            <a:r>
              <a:rPr lang="en-US" dirty="0">
                <a:latin typeface="Eras Bold ITC" panose="020B0907030504020204" pitchFamily="34" charset="0"/>
              </a:rPr>
              <a:t>9/17/24</a:t>
            </a:r>
            <a:endParaRPr lang="en-US" sz="2000" dirty="0">
              <a:latin typeface="Eras Bold ITC" panose="020B0907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5C298-C067-367A-5D8A-3A47C324DF3D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FEB53-001E-664D-4BB9-9DCE8CF8D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3"/>
          <a:stretch/>
        </p:blipFill>
        <p:spPr>
          <a:xfrm>
            <a:off x="4042224" y="4189131"/>
            <a:ext cx="5631552" cy="215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C1448-104E-44C0-B958-53103EBF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AB4E8-2111-4900-81B6-37BC3F61B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ABB22-F9FB-47D4-B4A7-E38604DF3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812565"/>
            <a:ext cx="9882820" cy="604543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6A4914-3689-4FEE-9D98-E47057863EEE}"/>
              </a:ext>
            </a:extLst>
          </p:cNvPr>
          <p:cNvSpPr/>
          <p:nvPr/>
        </p:nvSpPr>
        <p:spPr>
          <a:xfrm>
            <a:off x="2484501" y="5527666"/>
            <a:ext cx="1695450" cy="7143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8E26A4-3AAC-4847-9448-685DECEF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625" y="5770544"/>
            <a:ext cx="1181202" cy="22862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62015D-ADF4-C699-6F36-7AA99696C0BE}"/>
              </a:ext>
            </a:extLst>
          </p:cNvPr>
          <p:cNvSpPr/>
          <p:nvPr/>
        </p:nvSpPr>
        <p:spPr>
          <a:xfrm>
            <a:off x="3835519" y="4682734"/>
            <a:ext cx="688863" cy="743332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6FDCB7-BDB0-1E07-6D94-2954605A7EF4}"/>
              </a:ext>
            </a:extLst>
          </p:cNvPr>
          <p:cNvSpPr/>
          <p:nvPr/>
        </p:nvSpPr>
        <p:spPr>
          <a:xfrm>
            <a:off x="6744810" y="2162695"/>
            <a:ext cx="688863" cy="743332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6848C7-9035-2277-7E68-5EC16259F183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49E773-4B51-C0B3-AFB0-5F152E8BB0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A385BA86-D27D-B48A-AA4E-D75C3F9435F6}"/>
              </a:ext>
            </a:extLst>
          </p:cNvPr>
          <p:cNvSpPr txBox="1">
            <a:spLocks/>
          </p:cNvSpPr>
          <p:nvPr/>
        </p:nvSpPr>
        <p:spPr>
          <a:xfrm>
            <a:off x="2119656" y="69419"/>
            <a:ext cx="9268386" cy="61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Eras Bold ITC" panose="020B0907030504020204" pitchFamily="34" charset="0"/>
              </a:rPr>
              <a:t>Case Studies- Colorado Mesa University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F5AE3-8440-CD5F-C685-044A33A6FB9B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39526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D5C298-C067-367A-5D8A-3A47C324DF3D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2575F8C-B018-F8F3-849E-C4DAD17058B3}"/>
              </a:ext>
            </a:extLst>
          </p:cNvPr>
          <p:cNvSpPr txBox="1">
            <a:spLocks/>
          </p:cNvSpPr>
          <p:nvPr/>
        </p:nvSpPr>
        <p:spPr>
          <a:xfrm>
            <a:off x="2991774" y="3328807"/>
            <a:ext cx="8184225" cy="34117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800" b="1" u="sng" dirty="0"/>
              <a:t>With Standard Central Plant: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chemeClr val="accent6"/>
                </a:solidFill>
              </a:rPr>
              <a:t>217</a:t>
            </a:r>
            <a:r>
              <a:rPr lang="en-US" dirty="0"/>
              <a:t> vertical feet of borehole per installed ton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Calculated water use: 14.5MM gallons/yr. (3,400 tons CT)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Electric Load 784 kW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b="1" u="sng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800" b="1" u="sng" dirty="0"/>
              <a:t>With Ambient Temperature Loop:</a:t>
            </a:r>
            <a:endParaRPr lang="en-US" dirty="0"/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chemeClr val="accent6"/>
                </a:solidFill>
              </a:rPr>
              <a:t>84</a:t>
            </a:r>
            <a:r>
              <a:rPr lang="en-US" dirty="0"/>
              <a:t> vertical feet of borehole per installed ton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Estimated Water Use: 4.5MM gallons (705 tons CT)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u="sng" dirty="0"/>
              <a:t>Electric Load: 185 kW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&gt;$2,000,000 in annual utility savings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991A-2115-5060-1523-9ABF77B76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35"/>
          <a:stretch/>
        </p:blipFill>
        <p:spPr>
          <a:xfrm>
            <a:off x="3860800" y="753545"/>
            <a:ext cx="5270499" cy="2506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2FB1D-FFBD-FBF2-B3B6-4FCB452AB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11" name="Subtitle 7">
            <a:extLst>
              <a:ext uri="{FF2B5EF4-FFF2-40B4-BE49-F238E27FC236}">
                <a16:creationId xmlns:a16="http://schemas.microsoft.com/office/drawing/2014/main" id="{69C749D0-DD58-0818-15D9-028AA6FD297D}"/>
              </a:ext>
            </a:extLst>
          </p:cNvPr>
          <p:cNvSpPr txBox="1">
            <a:spLocks/>
          </p:cNvSpPr>
          <p:nvPr/>
        </p:nvSpPr>
        <p:spPr>
          <a:xfrm>
            <a:off x="1844114" y="65798"/>
            <a:ext cx="9700185" cy="618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Eras Bold ITC" panose="020B0907030504020204" pitchFamily="34" charset="0"/>
              </a:rPr>
              <a:t>Case Studies- Colorado Mesa University</a:t>
            </a:r>
            <a:endParaRPr lang="en-US" sz="3600" dirty="0">
              <a:latin typeface="Eras Bold ITC" panose="020B0907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8D61EA-4D84-38EB-62C0-D8ED5DE2E8B3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235951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4C7C83-2E58-37F9-C65D-573F8F6FB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B50BB6-7079-254A-4FD5-11EC541A48A8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2D0D73-7A8C-2B6B-318C-BB5DF1583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6055" y="123754"/>
            <a:ext cx="9144000" cy="61898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Case Studies- Vail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CAA9BF67-D7F9-C2C1-35BC-0EB6AC368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52413"/>
            <a:ext cx="9654987" cy="6018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0D368B-30FA-0A2D-1EB0-D0C63167E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8E0B96-9501-EE7F-0692-C82F01A52953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262153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755F28-AACA-E689-C5DE-1752F0C1D94C}"/>
              </a:ext>
            </a:extLst>
          </p:cNvPr>
          <p:cNvSpPr txBox="1"/>
          <p:nvPr/>
        </p:nvSpPr>
        <p:spPr>
          <a:xfrm>
            <a:off x="2812398" y="0"/>
            <a:ext cx="8220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Energy Reduction Potential in Vail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97B518-C0F7-6116-B2C9-34221A7CE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614" y="1083743"/>
            <a:ext cx="5915451" cy="3692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53960-7299-E658-823E-6A790955B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00"/>
          <a:stretch/>
        </p:blipFill>
        <p:spPr>
          <a:xfrm>
            <a:off x="6922658" y="2930143"/>
            <a:ext cx="4808332" cy="36927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A7F0DE-04B7-2008-EB20-AB6D9DCD1205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FCE2F-9BAB-C079-18EA-26ABF77118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CDD13-7F85-2AA9-4F8F-9460C2A094F8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361084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7301D0-4BD7-A091-5DB2-B481EC2BC022}"/>
              </a:ext>
            </a:extLst>
          </p:cNvPr>
          <p:cNvSpPr txBox="1"/>
          <p:nvPr/>
        </p:nvSpPr>
        <p:spPr>
          <a:xfrm>
            <a:off x="3693703" y="43595"/>
            <a:ext cx="567655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Vail TEN Study- Phase 1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D0BD7-EE5E-743C-2259-7B817F4C23A8}"/>
              </a:ext>
            </a:extLst>
          </p:cNvPr>
          <p:cNvSpPr txBox="1"/>
          <p:nvPr/>
        </p:nvSpPr>
        <p:spPr>
          <a:xfrm>
            <a:off x="601228" y="2042343"/>
            <a:ext cx="3843360" cy="3208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Initial Feasibility Study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400" dirty="0"/>
              <a:t>50/90 decarbonization rule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400" dirty="0"/>
              <a:t>Hydrogeology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400" dirty="0"/>
              <a:t>Test Borehole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400" dirty="0"/>
              <a:t>Thermal sources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/>
          </a:p>
        </p:txBody>
      </p:sp>
      <p:pic>
        <p:nvPicPr>
          <p:cNvPr id="11" name="Picture 10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991BA66E-CDFA-592C-1E0A-267367E14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12" y="1069008"/>
            <a:ext cx="4169663" cy="5537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103CE-05AF-D1C0-1295-0EE3DD24A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14" y="1519215"/>
            <a:ext cx="6076392" cy="46374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D8B241-FF73-9BA8-24B9-A520C86114BB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9971E-DA0F-A206-0916-5DB10F83B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A8E520-38B4-64A4-5382-4FCC81BAF5EA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2306416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D184E-9D71-6437-C1AD-834A51C4A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FFC0B7-C3D7-9AD9-4ECB-EC704804356F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FBA684F-7EDB-7E7F-AE5F-7AADDB281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2737" y="118386"/>
            <a:ext cx="7362623" cy="61898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Potential Thermal Assets- Vail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90181-DA97-2A99-41F4-E8649E963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20075" r="21391" b="12683"/>
          <a:stretch/>
        </p:blipFill>
        <p:spPr>
          <a:xfrm>
            <a:off x="2225878" y="872413"/>
            <a:ext cx="3102076" cy="2489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6C1501-D0B9-F0CE-5A82-CCC309169C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r="7338"/>
          <a:stretch/>
        </p:blipFill>
        <p:spPr>
          <a:xfrm rot="5400000">
            <a:off x="2195245" y="3541545"/>
            <a:ext cx="3163339" cy="3102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C4A57C-912A-3317-BC5F-C0D374A210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343" r="15341" b="-343"/>
          <a:stretch/>
        </p:blipFill>
        <p:spPr>
          <a:xfrm rot="5400000">
            <a:off x="5620611" y="770402"/>
            <a:ext cx="2489065" cy="2693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ABF333-A2CB-814C-3465-17B23E95A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4" r="19154"/>
          <a:stretch/>
        </p:blipFill>
        <p:spPr>
          <a:xfrm>
            <a:off x="8410926" y="3503717"/>
            <a:ext cx="3485152" cy="3177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A4D13B-C8C8-586B-055A-0E715CADF9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1"/>
          <a:stretch/>
        </p:blipFill>
        <p:spPr>
          <a:xfrm rot="5400000">
            <a:off x="5275185" y="3739939"/>
            <a:ext cx="3177729" cy="26908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C2BE52-7B83-FC04-345C-AE5BEB161A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35115" r="9655" b="28590"/>
          <a:stretch/>
        </p:blipFill>
        <p:spPr>
          <a:xfrm>
            <a:off x="8400147" y="872411"/>
            <a:ext cx="3495931" cy="2489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3A6A7F-073B-96CF-8582-77D341A534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59A694-FD22-64FA-4FB0-F97103C36CAB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266714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C07FB39-5015-3D11-127B-7016B42105A3}"/>
              </a:ext>
            </a:extLst>
          </p:cNvPr>
          <p:cNvGrpSpPr/>
          <p:nvPr/>
        </p:nvGrpSpPr>
        <p:grpSpPr>
          <a:xfrm>
            <a:off x="3307017" y="1710789"/>
            <a:ext cx="8836325" cy="4778640"/>
            <a:chOff x="2990852" y="1854070"/>
            <a:chExt cx="8994840" cy="48884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3F597D-AEDF-E27E-7F5F-BA90653A5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68"/>
            <a:stretch/>
          </p:blipFill>
          <p:spPr>
            <a:xfrm>
              <a:off x="2990852" y="1854071"/>
              <a:ext cx="8994840" cy="488842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F1A875-FF83-0521-8525-E74FFA8C886B}"/>
                </a:ext>
              </a:extLst>
            </p:cNvPr>
            <p:cNvSpPr/>
            <p:nvPr/>
          </p:nvSpPr>
          <p:spPr>
            <a:xfrm>
              <a:off x="5241902" y="6272784"/>
              <a:ext cx="2493922" cy="374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393C67-4DDA-A3A2-47C1-6D677C68EA2C}"/>
                </a:ext>
              </a:extLst>
            </p:cNvPr>
            <p:cNvSpPr/>
            <p:nvPr/>
          </p:nvSpPr>
          <p:spPr>
            <a:xfrm>
              <a:off x="4849039" y="5897880"/>
              <a:ext cx="2493922" cy="374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766B54-EE27-A69C-1A42-906979DA3D6A}"/>
                </a:ext>
              </a:extLst>
            </p:cNvPr>
            <p:cNvSpPr/>
            <p:nvPr/>
          </p:nvSpPr>
          <p:spPr>
            <a:xfrm>
              <a:off x="5241902" y="1854070"/>
              <a:ext cx="2493922" cy="913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7CDED7-0A71-BC74-73C5-FA90B3873303}"/>
              </a:ext>
            </a:extLst>
          </p:cNvPr>
          <p:cNvSpPr txBox="1"/>
          <p:nvPr/>
        </p:nvSpPr>
        <p:spPr>
          <a:xfrm>
            <a:off x="1644073" y="255230"/>
            <a:ext cx="10643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The Utility Thermal Energy Network (UTEN) Business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85CA6-992A-DDDD-2324-E969B31D7F44}"/>
              </a:ext>
            </a:extLst>
          </p:cNvPr>
          <p:cNvSpPr txBox="1"/>
          <p:nvPr/>
        </p:nvSpPr>
        <p:spPr>
          <a:xfrm>
            <a:off x="1736417" y="1809456"/>
            <a:ext cx="7052443" cy="4315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800" dirty="0"/>
              <a:t>UTEN Conversation is Evolving Nationally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800" dirty="0"/>
              <a:t> Who Finances, Owns, and Operates?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800" dirty="0"/>
              <a:t>Third Party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800" dirty="0"/>
              <a:t>Municipality or Customers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800" dirty="0"/>
              <a:t>Utility Company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800" dirty="0"/>
              <a:t>Design, Commissioning and Controls Support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800" dirty="0"/>
              <a:t>Billing and Customer Participation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5E2A51-768C-817B-50B7-1BA72C224E09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52E26-A5EA-3B59-D1C5-3D5055EB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46803F-8606-0BD3-7E01-BB30797E0C5E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361291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B4F4E-5590-49F5-FD14-1C857FAB0F1D}"/>
              </a:ext>
            </a:extLst>
          </p:cNvPr>
          <p:cNvSpPr txBox="1"/>
          <p:nvPr/>
        </p:nvSpPr>
        <p:spPr>
          <a:xfrm>
            <a:off x="3769223" y="42029"/>
            <a:ext cx="465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The Paradigm Shift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3A73F5-34D1-41A3-0E88-3D360C5740B7}"/>
              </a:ext>
            </a:extLst>
          </p:cNvPr>
          <p:cNvSpPr txBox="1"/>
          <p:nvPr/>
        </p:nvSpPr>
        <p:spPr>
          <a:xfrm>
            <a:off x="1676818" y="925607"/>
            <a:ext cx="10515182" cy="4906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500" dirty="0"/>
              <a:t> Beneficial Electrification is </a:t>
            </a:r>
            <a:r>
              <a:rPr lang="en-US" sz="2500" i="1" dirty="0"/>
              <a:t>the challenge</a:t>
            </a:r>
            <a:r>
              <a:rPr lang="en-US" sz="2500" dirty="0"/>
              <a:t> of our times</a:t>
            </a:r>
            <a:r>
              <a:rPr lang="en-US" sz="2500" b="1" dirty="0"/>
              <a:t>-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Clr>
                <a:srgbClr val="BD955B"/>
              </a:buClr>
              <a:buFont typeface="Wingdings" pitchFamily="2" charset="2"/>
              <a:buChar char="v"/>
              <a:defRPr/>
            </a:pPr>
            <a:r>
              <a:rPr lang="en-US" sz="2500" dirty="0"/>
              <a:t>The </a:t>
            </a:r>
            <a:r>
              <a:rPr lang="en-US" sz="2500" b="1" i="1" dirty="0"/>
              <a:t>last 10% is most difficult!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500" dirty="0"/>
              <a:t> The TEN is a holistic tool to achieve decarbonization in the built environment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500" dirty="0"/>
              <a:t> A TEN is a demand response tool that increases power factor of electrical grid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D955B"/>
              </a:buClr>
              <a:buSzTx/>
              <a:buFont typeface="Wingdings" pitchFamily="2" charset="2"/>
              <a:buChar char="v"/>
              <a:tabLst/>
              <a:defRPr/>
            </a:pPr>
            <a:r>
              <a:rPr lang="en-US" sz="2500" dirty="0"/>
              <a:t> A TEN offers the highest possible COP for Heating and Cooling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Big Idea: </a:t>
            </a:r>
            <a:r>
              <a:rPr lang="en-US" sz="4000" b="1" dirty="0">
                <a:solidFill>
                  <a:srgbClr val="00B050"/>
                </a:solidFill>
              </a:rPr>
              <a:t>In a TEN, Liabilities can become Assets</a:t>
            </a:r>
            <a:endParaRPr lang="en-US" sz="2800" b="1" dirty="0">
              <a:solidFill>
                <a:srgbClr val="00B050"/>
              </a:solidFill>
            </a:endParaRP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F56FE-E41B-E169-B534-5A22586238D1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496AA-193A-F554-40F5-27930072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72655-E379-B754-7EB5-3D8E4E36029D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814118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D5C298-C067-367A-5D8A-3A47C324DF3D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6D7CE01-2A6D-7447-DD58-08A322499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5845" y="155765"/>
            <a:ext cx="2997689" cy="61898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Discussion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52872-EAF4-F9FB-63AA-D1CF76660744}"/>
              </a:ext>
            </a:extLst>
          </p:cNvPr>
          <p:cNvSpPr txBox="1"/>
          <p:nvPr/>
        </p:nvSpPr>
        <p:spPr>
          <a:xfrm>
            <a:off x="6511271" y="5548137"/>
            <a:ext cx="368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Matt Garlick</a:t>
            </a:r>
          </a:p>
          <a:p>
            <a:pPr algn="ctr"/>
            <a:r>
              <a:rPr lang="en-US" dirty="0"/>
              <a:t>801-907-5654</a:t>
            </a:r>
          </a:p>
          <a:p>
            <a:pPr algn="ctr"/>
            <a:r>
              <a:rPr lang="en-US" dirty="0"/>
              <a:t>mgarlick@thegreyedgegroup.com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B07391-FD3B-404B-A3B0-53D28A1D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87" y="1104981"/>
            <a:ext cx="7775983" cy="3984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BFF9C-77EB-CCDD-A622-B4AD90C5F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3"/>
          <a:stretch/>
        </p:blipFill>
        <p:spPr>
          <a:xfrm>
            <a:off x="2774799" y="5267990"/>
            <a:ext cx="3907804" cy="14941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105AA-98CE-6132-A1BF-ED5E6FBE7F3B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3334175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D5C298-C067-367A-5D8A-3A47C324DF3D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6D7CE01-2A6D-7447-DD58-08A322499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474"/>
            <a:ext cx="9144000" cy="61898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Understand the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DDDB1-36FB-9B15-5C06-7EF784ECC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891" y="914400"/>
            <a:ext cx="8203706" cy="594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5224D-5512-8948-5ED5-13B97A8140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21842-6A97-1876-DFF9-9578CB59A794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322832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6B2C2-D68B-D50D-0C72-E6C3AAF1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567" y="0"/>
            <a:ext cx="8558632" cy="827088"/>
          </a:xfrm>
        </p:spPr>
        <p:txBody>
          <a:bodyPr/>
          <a:lstStyle/>
          <a:p>
            <a:r>
              <a:rPr lang="en-US" sz="3600" dirty="0">
                <a:latin typeface="Eras Bold ITC" panose="020B0907030504020204" pitchFamily="34" charset="0"/>
                <a:ea typeface="+mn-ea"/>
                <a:cs typeface="+mn-cs"/>
              </a:rPr>
              <a:t>What is a Thermal Energy Network?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9FFECE-6EA8-D3A6-22ED-784AC8F4B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4"/>
          <a:stretch/>
        </p:blipFill>
        <p:spPr>
          <a:xfrm>
            <a:off x="1692731" y="990600"/>
            <a:ext cx="10340304" cy="55721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AE479A-ADC7-EFC6-17AA-77A98831D3A4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88103-C827-8CC7-3EF3-5547D0E84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6BF72-57A7-CB50-3679-65F58B712264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82E37-CFCE-5287-DF43-CF3626967501}"/>
              </a:ext>
            </a:extLst>
          </p:cNvPr>
          <p:cNvSpPr txBox="1"/>
          <p:nvPr/>
        </p:nvSpPr>
        <p:spPr>
          <a:xfrm>
            <a:off x="8928099" y="1730375"/>
            <a:ext cx="2679701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447C89"/>
                </a:solidFill>
              </a:rPr>
              <a:t>Thermal Energy Network</a:t>
            </a:r>
          </a:p>
        </p:txBody>
      </p:sp>
    </p:spTree>
    <p:extLst>
      <p:ext uri="{BB962C8B-B14F-4D97-AF65-F5344CB8AC3E}">
        <p14:creationId xmlns:p14="http://schemas.microsoft.com/office/powerpoint/2010/main" val="120601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1179-0710-0683-8A82-7FBF23EF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104951"/>
            <a:ext cx="8356600" cy="5461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Eras Bold ITC" panose="020B0907030504020204" pitchFamily="34" charset="0"/>
                <a:ea typeface="+mn-ea"/>
                <a:cs typeface="+mn-cs"/>
              </a:rPr>
              <a:t>Thermal Energy Networks and the Grid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673D6-4D14-12EB-5022-654F48482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8" r="30959" b="7690"/>
          <a:stretch/>
        </p:blipFill>
        <p:spPr>
          <a:xfrm>
            <a:off x="3687614" y="651051"/>
            <a:ext cx="4816771" cy="5724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10D52D-DCD3-D7DA-A8A9-0203DFB12B52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B93D9-1C78-3FFE-5D73-F382F2349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ED6A8-6A1A-594F-BB8B-081E9457B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42"/>
          <a:stretch/>
        </p:blipFill>
        <p:spPr>
          <a:xfrm>
            <a:off x="2767814" y="6400010"/>
            <a:ext cx="7869142" cy="4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B8172-2D96-F63D-7B10-11A1B98C5043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145533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9446-7199-5282-53BD-20B7D624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392" y="117474"/>
            <a:ext cx="8483600" cy="5461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Eras Bold ITC" panose="020B0907030504020204" pitchFamily="34" charset="0"/>
                <a:ea typeface="+mn-ea"/>
                <a:cs typeface="+mn-cs"/>
              </a:rPr>
              <a:t>The Ambient Temperature Loop System</a:t>
            </a:r>
          </a:p>
        </p:txBody>
      </p:sp>
      <p:pic>
        <p:nvPicPr>
          <p:cNvPr id="4" name="Picture 3" descr="A diagram of a modular heat energy management process&#10;&#10;Description automatically generated">
            <a:extLst>
              <a:ext uri="{FF2B5EF4-FFF2-40B4-BE49-F238E27FC236}">
                <a16:creationId xmlns:a16="http://schemas.microsoft.com/office/drawing/2014/main" id="{630002EB-8EE3-57A6-62E0-09DAE8D5A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51"/>
          <a:stretch/>
        </p:blipFill>
        <p:spPr>
          <a:xfrm>
            <a:off x="1785815" y="774700"/>
            <a:ext cx="10291920" cy="59658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163C20-0D68-0F4A-B17A-82BBC39EBC6C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47B99-8CE1-3E37-7649-CD961753A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677850-6694-EF13-C819-5B7768A69A1A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83678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847F-4042-603F-582F-105E623F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02" y="0"/>
            <a:ext cx="7131869" cy="82223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Eras Bold ITC" panose="020B0907030504020204" pitchFamily="34" charset="0"/>
                <a:ea typeface="+mn-ea"/>
                <a:cs typeface="+mn-cs"/>
              </a:rPr>
              <a:t>The Value of System Diversity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20251-701E-0112-1349-76D2F91B4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4" t="33088" r="654" b="431"/>
          <a:stretch/>
        </p:blipFill>
        <p:spPr>
          <a:xfrm>
            <a:off x="1644074" y="1283315"/>
            <a:ext cx="10547926" cy="46113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EE3A41-46E7-2598-8BF5-D3DA96FB1565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82861D-4884-B21A-8F40-E94B32BD0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C8964F-D500-9339-B9EF-211C15E5E5EC}"/>
              </a:ext>
            </a:extLst>
          </p:cNvPr>
          <p:cNvSpPr/>
          <p:nvPr/>
        </p:nvSpPr>
        <p:spPr>
          <a:xfrm>
            <a:off x="6299200" y="4610100"/>
            <a:ext cx="1816100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766D8-E135-6A81-AC61-09A847C5C0CA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288864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847F-4042-603F-582F-105E623F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429" y="0"/>
            <a:ext cx="7979788" cy="82223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Eras Bold ITC" panose="020B0907030504020204" pitchFamily="34" charset="0"/>
                <a:ea typeface="+mn-ea"/>
                <a:cs typeface="+mn-cs"/>
              </a:rPr>
              <a:t>The 50/90 </a:t>
            </a:r>
            <a:r>
              <a:rPr lang="en-US" sz="4000" dirty="0">
                <a:latin typeface="Eras Bold ITC" panose="020B0907030504020204" pitchFamily="34" charset="0"/>
                <a:ea typeface="+mn-ea"/>
                <a:cs typeface="+mn-cs"/>
              </a:rPr>
              <a:t>Rule</a:t>
            </a:r>
            <a:r>
              <a:rPr lang="en-US" sz="3600" dirty="0">
                <a:latin typeface="Eras Bold ITC" panose="020B0907030504020204" pitchFamily="34" charset="0"/>
                <a:ea typeface="+mn-ea"/>
                <a:cs typeface="+mn-cs"/>
              </a:rPr>
              <a:t> and Hybrid Systems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CEFD87-A16B-9AB6-D556-B35D3C13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28" y="1300999"/>
            <a:ext cx="7979789" cy="490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EE3A41-46E7-2598-8BF5-D3DA96FB1565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82861D-4884-B21A-8F40-E94B32BD0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4E0049-D1DE-65B5-1068-945922322AB7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339485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5C05B-A5D4-39E5-4824-0AC54537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700" y="117474"/>
            <a:ext cx="6565900" cy="5873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Eras Bold ITC" panose="020B0907030504020204" pitchFamily="34" charset="0"/>
                <a:ea typeface="+mn-ea"/>
                <a:cs typeface="+mn-cs"/>
              </a:rPr>
              <a:t>Modularity and Microgrids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571BB9-5847-1B72-3B4F-B8158BB23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49" t="-3881" r="-505" b="1988"/>
          <a:stretch/>
        </p:blipFill>
        <p:spPr>
          <a:xfrm>
            <a:off x="3441700" y="783319"/>
            <a:ext cx="6057900" cy="59572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D65BA7-5C31-4D0C-67D3-1324EFA40E69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5316A-A59D-F4FA-70AB-9EEFE56789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9EA7B1-BE91-44D6-F821-224687697A98}"/>
              </a:ext>
            </a:extLst>
          </p:cNvPr>
          <p:cNvSpPr/>
          <p:nvPr/>
        </p:nvSpPr>
        <p:spPr>
          <a:xfrm>
            <a:off x="2844800" y="6472773"/>
            <a:ext cx="2603500" cy="38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7A2D5-BEBB-53E2-4E13-B8B3DC073F30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192328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D5C298-C067-367A-5D8A-3A47C324DF3D}"/>
              </a:ext>
            </a:extLst>
          </p:cNvPr>
          <p:cNvSpPr/>
          <p:nvPr/>
        </p:nvSpPr>
        <p:spPr>
          <a:xfrm>
            <a:off x="0" y="0"/>
            <a:ext cx="164407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6D7CE01-2A6D-7447-DD58-08A322499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4114" y="65798"/>
            <a:ext cx="9700185" cy="61898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Eras Bold ITC" panose="020B0907030504020204" pitchFamily="34" charset="0"/>
              </a:rPr>
              <a:t>Case Studies- Colorado Mesa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ED4E4-58E0-D0C2-DC3D-9917D3053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898" y="757732"/>
            <a:ext cx="9329624" cy="6049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AB39F7-83F2-B2C0-93ED-5CE8A7BDE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3807" r="18542" b="36383"/>
          <a:stretch/>
        </p:blipFill>
        <p:spPr>
          <a:xfrm>
            <a:off x="48658" y="6205019"/>
            <a:ext cx="1546756" cy="535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00AF2-1722-EA20-3E63-DDD03679AE81}"/>
              </a:ext>
            </a:extLst>
          </p:cNvPr>
          <p:cNvSpPr txBox="1"/>
          <p:nvPr/>
        </p:nvSpPr>
        <p:spPr>
          <a:xfrm rot="16200000">
            <a:off x="-2435027" y="2613428"/>
            <a:ext cx="6332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Eras Bold ITC" panose="020B0907030504020204" pitchFamily="34" charset="0"/>
              </a:rPr>
              <a:t>Thermal Energy Networks</a:t>
            </a:r>
          </a:p>
        </p:txBody>
      </p:sp>
    </p:spTree>
    <p:extLst>
      <p:ext uri="{BB962C8B-B14F-4D97-AF65-F5344CB8AC3E}">
        <p14:creationId xmlns:p14="http://schemas.microsoft.com/office/powerpoint/2010/main" val="86012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525</TotalTime>
  <Words>723</Words>
  <Application>Microsoft Office PowerPoint</Application>
  <PresentationFormat>Widescreen</PresentationFormat>
  <Paragraphs>134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Thermal Energy Networks in Cold Climates</vt:lpstr>
      <vt:lpstr>PowerPoint Presentation</vt:lpstr>
      <vt:lpstr>What is a Thermal Energy Network?</vt:lpstr>
      <vt:lpstr>Thermal Energy Networks and the Grid</vt:lpstr>
      <vt:lpstr>The Ambient Temperature Loop System</vt:lpstr>
      <vt:lpstr>The Value of System Diversity</vt:lpstr>
      <vt:lpstr>The 50/90 Rule and Hybrid Systems</vt:lpstr>
      <vt:lpstr>Modularity and Microgrids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 Temperature Loops</dc:title>
  <dc:creator>Matt Garlick</dc:creator>
  <cp:lastModifiedBy>Matt Garlick</cp:lastModifiedBy>
  <cp:revision>24</cp:revision>
  <cp:lastPrinted>2024-09-10T19:47:40Z</cp:lastPrinted>
  <dcterms:created xsi:type="dcterms:W3CDTF">2023-05-05T21:55:56Z</dcterms:created>
  <dcterms:modified xsi:type="dcterms:W3CDTF">2024-09-17T02:29:48Z</dcterms:modified>
</cp:coreProperties>
</file>